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notesSlides/notesSlide11.xml" ContentType="application/vnd.openxmlformats-officedocument.presentationml.notesSlide+xml"/>
  <Override PartName="/ppt/tags/tag75.xml" ContentType="application/vnd.openxmlformats-officedocument.presentationml.tags+xml"/>
  <Override PartName="/ppt/notesSlides/notesSlide12.xml" ContentType="application/vnd.openxmlformats-officedocument.presentationml.notesSlide+xml"/>
  <Override PartName="/ppt/tags/tag76.xml" ContentType="application/vnd.openxmlformats-officedocument.presentationml.tags+xml"/>
  <Override PartName="/ppt/notesSlides/notesSlide13.xml" ContentType="application/vnd.openxmlformats-officedocument.presentationml.notesSlide+xml"/>
  <Override PartName="/ppt/tags/tag77.xml" ContentType="application/vnd.openxmlformats-officedocument.presentationml.tags+xml"/>
  <Override PartName="/ppt/notesSlides/notesSlide14.xml" ContentType="application/vnd.openxmlformats-officedocument.presentationml.notesSlide+xml"/>
  <Override PartName="/ppt/tags/tag78.xml" ContentType="application/vnd.openxmlformats-officedocument.presentationml.tags+xml"/>
  <Override PartName="/ppt/notesSlides/notesSlide15.xml" ContentType="application/vnd.openxmlformats-officedocument.presentationml.notesSlide+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19.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0.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23.xml" ContentType="application/vnd.openxmlformats-officedocument.presentationml.notesSlide+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notesSlides/notesSlide25.xml" ContentType="application/vnd.openxmlformats-officedocument.presentationml.notesSlide+xml"/>
  <Override PartName="/ppt/tags/tag107.xml" ContentType="application/vnd.openxmlformats-officedocument.presentationml.tags+xml"/>
  <Override PartName="/ppt/notesSlides/notesSlide26.xml" ContentType="application/vnd.openxmlformats-officedocument.presentationml.notesSlide+xml"/>
  <Override PartName="/ppt/tags/tag108.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1"/>
    <p:sldMasterId id="2147483740" r:id="rId12"/>
    <p:sldMasterId id="2147483803" r:id="rId13"/>
    <p:sldMasterId id="2147483842" r:id="rId14"/>
  </p:sldMasterIdLst>
  <p:notesMasterIdLst>
    <p:notesMasterId r:id="rId52"/>
  </p:notesMasterIdLst>
  <p:sldIdLst>
    <p:sldId id="309" r:id="rId15"/>
    <p:sldId id="295" r:id="rId16"/>
    <p:sldId id="311" r:id="rId17"/>
    <p:sldId id="826" r:id="rId18"/>
    <p:sldId id="811" r:id="rId19"/>
    <p:sldId id="812" r:id="rId20"/>
    <p:sldId id="813" r:id="rId21"/>
    <p:sldId id="814" r:id="rId22"/>
    <p:sldId id="313" r:id="rId23"/>
    <p:sldId id="819" r:id="rId24"/>
    <p:sldId id="817" r:id="rId25"/>
    <p:sldId id="827" r:id="rId26"/>
    <p:sldId id="828" r:id="rId27"/>
    <p:sldId id="829" r:id="rId28"/>
    <p:sldId id="830" r:id="rId29"/>
    <p:sldId id="831" r:id="rId30"/>
    <p:sldId id="312" r:id="rId31"/>
    <p:sldId id="820" r:id="rId32"/>
    <p:sldId id="767" r:id="rId33"/>
    <p:sldId id="824" r:id="rId34"/>
    <p:sldId id="757" r:id="rId35"/>
    <p:sldId id="821" r:id="rId36"/>
    <p:sldId id="822" r:id="rId37"/>
    <p:sldId id="823" r:id="rId38"/>
    <p:sldId id="805" r:id="rId39"/>
    <p:sldId id="825" r:id="rId40"/>
    <p:sldId id="834" r:id="rId41"/>
    <p:sldId id="835" r:id="rId42"/>
    <p:sldId id="836" r:id="rId43"/>
    <p:sldId id="832" r:id="rId44"/>
    <p:sldId id="810" r:id="rId45"/>
    <p:sldId id="808" r:id="rId46"/>
    <p:sldId id="376" r:id="rId47"/>
    <p:sldId id="796" r:id="rId48"/>
    <p:sldId id="797" r:id="rId49"/>
    <p:sldId id="798" r:id="rId50"/>
    <p:sldId id="799" r:id="rId51"/>
  </p:sldIdLst>
  <p:sldSz cx="9144000" cy="6858000" type="screen4x3"/>
  <p:notesSz cx="6858000" cy="9144000"/>
  <p:custDataLst>
    <p:custData r:id="rId8"/>
    <p:custData r:id="rId5"/>
    <p:custData r:id="rId2"/>
    <p:custData r:id="rId6"/>
    <p:custData r:id="rId1"/>
    <p:custData r:id="rId10"/>
    <p:custData r:id="rId4"/>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guide id="3" orient="horz" pos="23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5FD"/>
    <a:srgbClr val="8E2138"/>
    <a:srgbClr val="001C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showGuides="1">
      <p:cViewPr varScale="1">
        <p:scale>
          <a:sx n="113" d="100"/>
          <a:sy n="113" d="100"/>
        </p:scale>
        <p:origin x="1692" y="102"/>
      </p:cViewPr>
      <p:guideLst>
        <p:guide orient="horz" pos="2115"/>
        <p:guide pos="2880"/>
        <p:guide orient="horz" pos="234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gs" Target="tags/tag1.xml"/><Relationship Id="rId5" Type="http://schemas.openxmlformats.org/officeDocument/2006/relationships/customXml" Target="../customXml/item5.xml"/><Relationship Id="rId19"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customXml" Target="../customXml/item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ADDB0D-8CEF-4847-8BE7-C2CCBFFF0A32}" type="datetimeFigureOut">
              <a:rPr lang="fr-FR" smtClean="0"/>
              <a:t>08/10/2025</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B426C-981A-49DB-B074-483D80442EAB}" type="slidenum">
              <a:rPr lang="fr-FR" smtClean="0"/>
              <a:t>‹N°›</a:t>
            </a:fld>
            <a:endParaRPr lang="fr-FR" dirty="0"/>
          </a:p>
        </p:txBody>
      </p:sp>
    </p:spTree>
    <p:extLst>
      <p:ext uri="{BB962C8B-B14F-4D97-AF65-F5344CB8AC3E}">
        <p14:creationId xmlns:p14="http://schemas.microsoft.com/office/powerpoint/2010/main" val="10159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a:t>
            </a:fld>
            <a:endParaRPr lang="fr-FR" dirty="0"/>
          </a:p>
        </p:txBody>
      </p:sp>
    </p:spTree>
    <p:extLst>
      <p:ext uri="{BB962C8B-B14F-4D97-AF65-F5344CB8AC3E}">
        <p14:creationId xmlns:p14="http://schemas.microsoft.com/office/powerpoint/2010/main" val="3167669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10</a:t>
            </a:fld>
            <a:endParaRPr lang="fr-FR" dirty="0"/>
          </a:p>
        </p:txBody>
      </p:sp>
    </p:spTree>
    <p:extLst>
      <p:ext uri="{BB962C8B-B14F-4D97-AF65-F5344CB8AC3E}">
        <p14:creationId xmlns:p14="http://schemas.microsoft.com/office/powerpoint/2010/main" val="2426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11</a:t>
            </a:fld>
            <a:endParaRPr lang="fr-FR" dirty="0"/>
          </a:p>
        </p:txBody>
      </p:sp>
    </p:spTree>
    <p:extLst>
      <p:ext uri="{BB962C8B-B14F-4D97-AF65-F5344CB8AC3E}">
        <p14:creationId xmlns:p14="http://schemas.microsoft.com/office/powerpoint/2010/main" val="1878899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12</a:t>
            </a:fld>
            <a:endParaRPr lang="fr-FR" dirty="0"/>
          </a:p>
        </p:txBody>
      </p:sp>
    </p:spTree>
    <p:extLst>
      <p:ext uri="{BB962C8B-B14F-4D97-AF65-F5344CB8AC3E}">
        <p14:creationId xmlns:p14="http://schemas.microsoft.com/office/powerpoint/2010/main" val="2998956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13</a:t>
            </a:fld>
            <a:endParaRPr lang="fr-FR" dirty="0"/>
          </a:p>
        </p:txBody>
      </p:sp>
    </p:spTree>
    <p:extLst>
      <p:ext uri="{BB962C8B-B14F-4D97-AF65-F5344CB8AC3E}">
        <p14:creationId xmlns:p14="http://schemas.microsoft.com/office/powerpoint/2010/main" val="1903124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14</a:t>
            </a:fld>
            <a:endParaRPr lang="fr-FR" dirty="0"/>
          </a:p>
        </p:txBody>
      </p:sp>
    </p:spTree>
    <p:extLst>
      <p:ext uri="{BB962C8B-B14F-4D97-AF65-F5344CB8AC3E}">
        <p14:creationId xmlns:p14="http://schemas.microsoft.com/office/powerpoint/2010/main" val="318851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15</a:t>
            </a:fld>
            <a:endParaRPr lang="fr-FR" dirty="0"/>
          </a:p>
        </p:txBody>
      </p:sp>
    </p:spTree>
    <p:extLst>
      <p:ext uri="{BB962C8B-B14F-4D97-AF65-F5344CB8AC3E}">
        <p14:creationId xmlns:p14="http://schemas.microsoft.com/office/powerpoint/2010/main" val="3212098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16</a:t>
            </a:fld>
            <a:endParaRPr lang="fr-FR" dirty="0"/>
          </a:p>
        </p:txBody>
      </p:sp>
    </p:spTree>
    <p:extLst>
      <p:ext uri="{BB962C8B-B14F-4D97-AF65-F5344CB8AC3E}">
        <p14:creationId xmlns:p14="http://schemas.microsoft.com/office/powerpoint/2010/main" val="3553390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17</a:t>
            </a:fld>
            <a:endParaRPr lang="fr-FR" dirty="0"/>
          </a:p>
        </p:txBody>
      </p:sp>
    </p:spTree>
    <p:extLst>
      <p:ext uri="{BB962C8B-B14F-4D97-AF65-F5344CB8AC3E}">
        <p14:creationId xmlns:p14="http://schemas.microsoft.com/office/powerpoint/2010/main" val="2941303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19</a:t>
            </a:fld>
            <a:endParaRPr lang="fr-FR" dirty="0"/>
          </a:p>
        </p:txBody>
      </p:sp>
    </p:spTree>
    <p:extLst>
      <p:ext uri="{BB962C8B-B14F-4D97-AF65-F5344CB8AC3E}">
        <p14:creationId xmlns:p14="http://schemas.microsoft.com/office/powerpoint/2010/main" val="3002920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21</a:t>
            </a:fld>
            <a:endParaRPr lang="fr-FR" dirty="0"/>
          </a:p>
        </p:txBody>
      </p:sp>
    </p:spTree>
    <p:extLst>
      <p:ext uri="{BB962C8B-B14F-4D97-AF65-F5344CB8AC3E}">
        <p14:creationId xmlns:p14="http://schemas.microsoft.com/office/powerpoint/2010/main" val="1640762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a:t>
            </a:fld>
            <a:endParaRPr lang="fr-FR" dirty="0"/>
          </a:p>
        </p:txBody>
      </p:sp>
    </p:spTree>
    <p:extLst>
      <p:ext uri="{BB962C8B-B14F-4D97-AF65-F5344CB8AC3E}">
        <p14:creationId xmlns:p14="http://schemas.microsoft.com/office/powerpoint/2010/main" val="1911209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25</a:t>
            </a:fld>
            <a:endParaRPr lang="fr-FR" dirty="0"/>
          </a:p>
        </p:txBody>
      </p:sp>
    </p:spTree>
    <p:extLst>
      <p:ext uri="{BB962C8B-B14F-4D97-AF65-F5344CB8AC3E}">
        <p14:creationId xmlns:p14="http://schemas.microsoft.com/office/powerpoint/2010/main" val="2257178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31</a:t>
            </a:fld>
            <a:endParaRPr lang="fr-FR" dirty="0"/>
          </a:p>
        </p:txBody>
      </p:sp>
    </p:spTree>
    <p:extLst>
      <p:ext uri="{BB962C8B-B14F-4D97-AF65-F5344CB8AC3E}">
        <p14:creationId xmlns:p14="http://schemas.microsoft.com/office/powerpoint/2010/main" val="828324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32</a:t>
            </a:fld>
            <a:endParaRPr lang="fr-FR" dirty="0"/>
          </a:p>
        </p:txBody>
      </p:sp>
    </p:spTree>
    <p:extLst>
      <p:ext uri="{BB962C8B-B14F-4D97-AF65-F5344CB8AC3E}">
        <p14:creationId xmlns:p14="http://schemas.microsoft.com/office/powerpoint/2010/main" val="1605454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F94CB9D9-8607-4446-80EE-4BEFE06B9BD3}" type="slidenum">
              <a:rPr lang="fr-FR" smtClean="0"/>
              <a:t>33</a:t>
            </a:fld>
            <a:endParaRPr lang="fr-FR"/>
          </a:p>
        </p:txBody>
      </p:sp>
    </p:spTree>
    <p:extLst>
      <p:ext uri="{BB962C8B-B14F-4D97-AF65-F5344CB8AC3E}">
        <p14:creationId xmlns:p14="http://schemas.microsoft.com/office/powerpoint/2010/main" val="1001890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34</a:t>
            </a:fld>
            <a:endParaRPr lang="fr-FR" dirty="0"/>
          </a:p>
        </p:txBody>
      </p:sp>
    </p:spTree>
    <p:extLst>
      <p:ext uri="{BB962C8B-B14F-4D97-AF65-F5344CB8AC3E}">
        <p14:creationId xmlns:p14="http://schemas.microsoft.com/office/powerpoint/2010/main" val="5800749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35</a:t>
            </a:fld>
            <a:endParaRPr lang="fr-FR" dirty="0"/>
          </a:p>
        </p:txBody>
      </p:sp>
    </p:spTree>
    <p:extLst>
      <p:ext uri="{BB962C8B-B14F-4D97-AF65-F5344CB8AC3E}">
        <p14:creationId xmlns:p14="http://schemas.microsoft.com/office/powerpoint/2010/main" val="40776289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36</a:t>
            </a:fld>
            <a:endParaRPr lang="fr-FR" dirty="0"/>
          </a:p>
        </p:txBody>
      </p:sp>
    </p:spTree>
    <p:extLst>
      <p:ext uri="{BB962C8B-B14F-4D97-AF65-F5344CB8AC3E}">
        <p14:creationId xmlns:p14="http://schemas.microsoft.com/office/powerpoint/2010/main" val="3973664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37</a:t>
            </a:fld>
            <a:endParaRPr lang="fr-FR" dirty="0"/>
          </a:p>
        </p:txBody>
      </p:sp>
    </p:spTree>
    <p:extLst>
      <p:ext uri="{BB962C8B-B14F-4D97-AF65-F5344CB8AC3E}">
        <p14:creationId xmlns:p14="http://schemas.microsoft.com/office/powerpoint/2010/main" val="399653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3</a:t>
            </a:fld>
            <a:endParaRPr lang="fr-FR" dirty="0"/>
          </a:p>
        </p:txBody>
      </p:sp>
    </p:spTree>
    <p:extLst>
      <p:ext uri="{BB962C8B-B14F-4D97-AF65-F5344CB8AC3E}">
        <p14:creationId xmlns:p14="http://schemas.microsoft.com/office/powerpoint/2010/main" val="76537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4</a:t>
            </a:fld>
            <a:endParaRPr lang="fr-FR" dirty="0"/>
          </a:p>
        </p:txBody>
      </p:sp>
    </p:spTree>
    <p:extLst>
      <p:ext uri="{BB962C8B-B14F-4D97-AF65-F5344CB8AC3E}">
        <p14:creationId xmlns:p14="http://schemas.microsoft.com/office/powerpoint/2010/main" val="1791021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5</a:t>
            </a:fld>
            <a:endParaRPr lang="fr-FR" dirty="0"/>
          </a:p>
        </p:txBody>
      </p:sp>
    </p:spTree>
    <p:extLst>
      <p:ext uri="{BB962C8B-B14F-4D97-AF65-F5344CB8AC3E}">
        <p14:creationId xmlns:p14="http://schemas.microsoft.com/office/powerpoint/2010/main" val="4064787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6</a:t>
            </a:fld>
            <a:endParaRPr lang="fr-FR" dirty="0"/>
          </a:p>
        </p:txBody>
      </p:sp>
    </p:spTree>
    <p:extLst>
      <p:ext uri="{BB962C8B-B14F-4D97-AF65-F5344CB8AC3E}">
        <p14:creationId xmlns:p14="http://schemas.microsoft.com/office/powerpoint/2010/main" val="2793548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7</a:t>
            </a:fld>
            <a:endParaRPr lang="fr-FR" dirty="0"/>
          </a:p>
        </p:txBody>
      </p:sp>
    </p:spTree>
    <p:extLst>
      <p:ext uri="{BB962C8B-B14F-4D97-AF65-F5344CB8AC3E}">
        <p14:creationId xmlns:p14="http://schemas.microsoft.com/office/powerpoint/2010/main" val="2430285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8</a:t>
            </a:fld>
            <a:endParaRPr lang="fr-FR" dirty="0"/>
          </a:p>
        </p:txBody>
      </p:sp>
    </p:spTree>
    <p:extLst>
      <p:ext uri="{BB962C8B-B14F-4D97-AF65-F5344CB8AC3E}">
        <p14:creationId xmlns:p14="http://schemas.microsoft.com/office/powerpoint/2010/main" val="346575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5E8B426C-981A-49DB-B074-483D80442EAB}" type="slidenum">
              <a:rPr lang="fr-FR" smtClean="0"/>
              <a:t>9</a:t>
            </a:fld>
            <a:endParaRPr lang="fr-FR" dirty="0"/>
          </a:p>
        </p:txBody>
      </p:sp>
    </p:spTree>
    <p:extLst>
      <p:ext uri="{BB962C8B-B14F-4D97-AF65-F5344CB8AC3E}">
        <p14:creationId xmlns:p14="http://schemas.microsoft.com/office/powerpoint/2010/main" val="350105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2.sv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Master" Target="../slideMasters/slideMaster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sv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Master" Target="../slideMasters/slideMaster2.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sv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1.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Master" Target="../slideMasters/slideMaster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3.xml"/><Relationship Id="rId1" Type="http://schemas.openxmlformats.org/officeDocument/2006/relationships/tags" Target="../tags/tag3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 1">
    <p:spTree>
      <p:nvGrpSpPr>
        <p:cNvPr id="1" name=""/>
        <p:cNvGrpSpPr/>
        <p:nvPr/>
      </p:nvGrpSpPr>
      <p:grpSpPr>
        <a:xfrm>
          <a:off x="0" y="0"/>
          <a:ext cx="0" cy="0"/>
          <a:chOff x="0" y="0"/>
          <a:chExt cx="0" cy="0"/>
        </a:xfrm>
      </p:grpSpPr>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354991" y="3930610"/>
            <a:ext cx="576894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3137079"/>
            <a:ext cx="7027200" cy="974403"/>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6054725"/>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4288756"/>
            <a:ext cx="7027199" cy="890381"/>
          </a:xfrm>
        </p:spPr>
        <p:txBody>
          <a:bodyPr/>
          <a:lstStyle>
            <a:lvl1pPr marL="0" indent="0">
              <a:buNone/>
              <a:defRPr sz="1700">
                <a:solidFill>
                  <a:schemeClr val="tx1"/>
                </a:solidFill>
              </a:defRPr>
            </a:lvl1pPr>
          </a:lstStyle>
          <a:p>
            <a:pPr lvl="0"/>
            <a:r>
              <a:rPr lang="fr-FR" dirty="0" err="1"/>
              <a:t>Subtitle</a:t>
            </a:r>
            <a:endParaRPr lang="fr-FR" dirty="0"/>
          </a:p>
        </p:txBody>
      </p:sp>
      <p:sp>
        <p:nvSpPr>
          <p:cNvPr id="3" name="Text Placeholder 3">
            <a:extLst>
              <a:ext uri="{FF2B5EF4-FFF2-40B4-BE49-F238E27FC236}">
                <a16:creationId xmlns:a16="http://schemas.microsoft.com/office/drawing/2014/main" id="{29D8D663-FBED-A72F-A8A5-69DFF9161BA5}"/>
              </a:ext>
            </a:extLst>
          </p:cNvPr>
          <p:cNvSpPr>
            <a:spLocks noGrp="1"/>
          </p:cNvSpPr>
          <p:nvPr userDrawn="1">
            <p:ph type="body" sz="quarter" idx="37" hasCustomPrompt="1"/>
          </p:nvPr>
        </p:nvSpPr>
        <p:spPr>
          <a:xfrm>
            <a:off x="2127660" y="6054725"/>
            <a:ext cx="3005881"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4" name="Graphique 5">
            <a:extLst>
              <a:ext uri="{FF2B5EF4-FFF2-40B4-BE49-F238E27FC236}">
                <a16:creationId xmlns:a16="http://schemas.microsoft.com/office/drawing/2014/main" id="{7A218A78-F077-A0D5-97ED-2533E4E9E3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56400" y="637200"/>
            <a:ext cx="1548000" cy="722759"/>
          </a:xfrm>
          <a:prstGeom prst="rect">
            <a:avLst/>
          </a:prstGeom>
        </p:spPr>
      </p:pic>
    </p:spTree>
    <p:extLst>
      <p:ext uri="{BB962C8B-B14F-4D97-AF65-F5344CB8AC3E}">
        <p14:creationId xmlns:p14="http://schemas.microsoft.com/office/powerpoint/2010/main" val="1865142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05348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812817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9699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802504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60211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50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7999"/>
            <a:ext cx="8063998" cy="4544825"/>
          </a:xfrm>
        </p:spPr>
        <p:txBody>
          <a:bodyPr lIns="0" anchor="b"/>
          <a:lstStyle>
            <a:lvl1pPr marL="180000" indent="-180000">
              <a:spcBef>
                <a:spcPts val="1000"/>
              </a:spcBef>
              <a:buSzPct val="100000"/>
              <a:buFont typeface="Symbol" panose="05050102010706020507" pitchFamily="18" charset="2"/>
              <a:buChar char="-"/>
              <a:defRPr sz="1000" cap="all" baseline="0">
                <a:solidFill>
                  <a:srgbClr val="00A0E3"/>
                </a:solidFill>
              </a:defRPr>
            </a:lvl1pPr>
            <a:lvl2pPr marL="180000" indent="0">
              <a:spcBef>
                <a:spcPts val="500"/>
              </a:spcBef>
              <a:buFontTx/>
              <a:buNone/>
              <a:defRPr sz="800">
                <a:solidFill>
                  <a:srgbClr val="005483"/>
                </a:solidFill>
              </a:defRPr>
            </a:lvl2pPr>
            <a:lvl3pPr marL="180000" indent="0">
              <a:spcBef>
                <a:spcPts val="500"/>
              </a:spcBef>
              <a:buFontTx/>
              <a:buNone/>
              <a:defRPr sz="800">
                <a:solidFill>
                  <a:srgbClr val="005483"/>
                </a:solidFill>
              </a:defRPr>
            </a:lvl3pPr>
            <a:lvl4pPr marL="180000">
              <a:spcBef>
                <a:spcPts val="500"/>
              </a:spcBef>
              <a:buFontTx/>
              <a:buNone/>
              <a:defRPr sz="800">
                <a:solidFill>
                  <a:srgbClr val="005483"/>
                </a:solidFill>
              </a:defRPr>
            </a:lvl4pPr>
            <a:lvl5pPr marL="180000">
              <a:spcBef>
                <a:spcPts val="500"/>
              </a:spcBef>
              <a:buFontTx/>
              <a:buNone/>
              <a:defRPr sz="800">
                <a:solidFill>
                  <a:srgbClr val="005483"/>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337400574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900000" y="1065600"/>
            <a:ext cx="7775998" cy="466228"/>
          </a:xfrm>
        </p:spPr>
        <p:txBody>
          <a:bodyPr anchor="t" anchorCtr="0"/>
          <a:lstStyle>
            <a:lvl1pPr>
              <a:defRPr sz="3400" b="0">
                <a:solidFill>
                  <a:srgbClr val="00B4E0"/>
                </a:solidFill>
              </a:defRPr>
            </a:lvl1pPr>
          </a:lstStyle>
          <a:p>
            <a:r>
              <a:rPr lang="en-US"/>
              <a:t>Click to edit Master title style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Rectangle 5">
            <a:extLst>
              <a:ext uri="{FF2B5EF4-FFF2-40B4-BE49-F238E27FC236}">
                <a16:creationId xmlns:a16="http://schemas.microsoft.com/office/drawing/2014/main" id="{74901E2C-D02B-4E1E-89B2-ED6ED1F2798B}"/>
              </a:ext>
            </a:extLst>
          </p:cNvPr>
          <p:cNvSpPr/>
          <p:nvPr userDrawn="1"/>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0" name="Connecteur droit 9">
            <a:extLst>
              <a:ext uri="{FF2B5EF4-FFF2-40B4-BE49-F238E27FC236}">
                <a16:creationId xmlns:a16="http://schemas.microsoft.com/office/drawing/2014/main" id="{501D8C00-A09F-44F1-B1AB-B65389AEF1E5}"/>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3A63BFF-3AF2-425E-96EE-03B5A0EA8B04}"/>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99665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userDrawn="1"/>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78D5D5FC-A2A2-446A-BED0-1CEF08BE1E1C}" type="slidenum">
              <a:rPr lang="fr-FR" smtClean="0"/>
              <a:pPr/>
              <a:t>‹N°›</a:t>
            </a:fld>
            <a:endParaRPr lang="fr-FR" dirty="0"/>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900000" y="5362219"/>
            <a:ext cx="7416000" cy="291826"/>
          </a:xfrm>
        </p:spPr>
        <p:txBody>
          <a:bodyPr/>
          <a:lstStyle>
            <a:lvl1pPr marL="0" indent="0">
              <a:buNone/>
              <a:defRPr sz="1200">
                <a:solidFill>
                  <a:schemeClr val="tx1"/>
                </a:solidFill>
              </a:defRPr>
            </a:lvl1pPr>
          </a:lstStyle>
          <a:p>
            <a:r>
              <a:rPr lang="fr-FR" dirty="0" err="1"/>
              <a:t>Another</a:t>
            </a:r>
            <a:r>
              <a:rPr lang="fr-FR" dirty="0"/>
              <a:t> </a:t>
            </a:r>
            <a:r>
              <a:rPr lang="fr-FR" dirty="0" err="1"/>
              <a:t>text</a:t>
            </a:r>
            <a:r>
              <a:rPr lang="fr-FR" dirty="0"/>
              <a:t> on one line</a:t>
            </a:r>
          </a:p>
        </p:txBody>
      </p:sp>
      <p:cxnSp>
        <p:nvCxnSpPr>
          <p:cNvPr id="17" name="Connecteur droit 16">
            <a:extLst>
              <a:ext uri="{FF2B5EF4-FFF2-40B4-BE49-F238E27FC236}">
                <a16:creationId xmlns:a16="http://schemas.microsoft.com/office/drawing/2014/main" id="{62D8E55B-AAA6-40F7-B1C8-F82DB45BA1F2}"/>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3" name="Rectangle 2">
            <a:extLst>
              <a:ext uri="{FF2B5EF4-FFF2-40B4-BE49-F238E27FC236}">
                <a16:creationId xmlns:a16="http://schemas.microsoft.com/office/drawing/2014/main" id="{65922F85-7326-432E-B3AB-F67F586B88A5}"/>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17458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B9075F2-5D00-4A88-B702-14435B24F5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Graphique 5">
            <a:extLst>
              <a:ext uri="{FF2B5EF4-FFF2-40B4-BE49-F238E27FC236}">
                <a16:creationId xmlns:a16="http://schemas.microsoft.com/office/drawing/2014/main" id="{595CD2D8-DECB-4B53-942C-CC33C0DBFFA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57990" y="637200"/>
            <a:ext cx="1548000" cy="722759"/>
          </a:xfrm>
          <a:prstGeom prst="rect">
            <a:avLst/>
          </a:prstGeom>
        </p:spPr>
      </p:pic>
      <p:sp>
        <p:nvSpPr>
          <p:cNvPr id="2" name="Title 1"/>
          <p:cNvSpPr>
            <a:spLocks noGrp="1"/>
          </p:cNvSpPr>
          <p:nvPr>
            <p:ph type="ctrTitle"/>
          </p:nvPr>
        </p:nvSpPr>
        <p:spPr>
          <a:xfrm>
            <a:off x="858880" y="3650432"/>
            <a:ext cx="4011815" cy="897682"/>
          </a:xfrm>
        </p:spPr>
        <p:txBody>
          <a:bodyPr anchor="b" anchorCtr="0">
            <a:noAutofit/>
          </a:bodyPr>
          <a:lstStyle>
            <a:lvl1pPr algn="l">
              <a:lnSpc>
                <a:spcPts val="3500"/>
              </a:lnSpc>
              <a:defRPr sz="3000" b="1" spc="-2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en-US" dirty="0"/>
              <a:t>Click to edit Master title style</a:t>
            </a:r>
            <a:endParaRPr lang="fr-FR" noProof="0" dirty="0"/>
          </a:p>
        </p:txBody>
      </p:sp>
      <p:sp>
        <p:nvSpPr>
          <p:cNvPr id="3" name="Subtitle 2"/>
          <p:cNvSpPr>
            <a:spLocks noGrp="1"/>
          </p:cNvSpPr>
          <p:nvPr>
            <p:ph type="subTitle" idx="1"/>
          </p:nvPr>
        </p:nvSpPr>
        <p:spPr>
          <a:xfrm>
            <a:off x="858879" y="4951493"/>
            <a:ext cx="4011814" cy="592058"/>
          </a:xfrm>
        </p:spPr>
        <p:txBody>
          <a:bodyPr>
            <a:noAutofit/>
          </a:bodyPr>
          <a:lstStyle>
            <a:lvl1pPr marL="0" indent="0" algn="l">
              <a:buNone/>
              <a:defRPr sz="1700" b="0" i="0" spc="0" baseline="0">
                <a:solidFill>
                  <a:schemeClr val="tx1"/>
                </a:solidFill>
                <a:latin typeface="Noto Sans Med" panose="020B0502040504020204" pitchFamily="34" charset="0"/>
                <a:ea typeface="Noto Sans Med" panose="020B0502040504020204" pitchFamily="34" charset="0"/>
                <a:cs typeface="Noto Sans Med" panose="020B0502040504020204" pitchFamily="34" charset="0"/>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dirty="0"/>
              <a:t>Click to edit Master subtitle style</a:t>
            </a:r>
          </a:p>
        </p:txBody>
      </p:sp>
      <p:sp>
        <p:nvSpPr>
          <p:cNvPr id="68" name="Forme libre 67">
            <a:extLst>
              <a:ext uri="{FF2B5EF4-FFF2-40B4-BE49-F238E27FC236}">
                <a16:creationId xmlns:a16="http://schemas.microsoft.com/office/drawing/2014/main" id="{1A471888-7D7D-4ABF-792E-B2971898D36E}"/>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69" name="Forme libre 68">
            <a:extLst>
              <a:ext uri="{FF2B5EF4-FFF2-40B4-BE49-F238E27FC236}">
                <a16:creationId xmlns:a16="http://schemas.microsoft.com/office/drawing/2014/main" id="{FA208C6F-2E8E-8770-A07D-BE344EFC9979}"/>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82" name="Espace réservé du texte 81">
            <a:extLst>
              <a:ext uri="{FF2B5EF4-FFF2-40B4-BE49-F238E27FC236}">
                <a16:creationId xmlns:a16="http://schemas.microsoft.com/office/drawing/2014/main" id="{288DFCE7-C192-1840-EDAC-9755C10A7061}"/>
              </a:ext>
            </a:extLst>
          </p:cNvPr>
          <p:cNvSpPr>
            <a:spLocks noGrp="1"/>
          </p:cNvSpPr>
          <p:nvPr>
            <p:ph type="body" sz="quarter" idx="11" hasCustomPrompt="1"/>
          </p:nvPr>
        </p:nvSpPr>
        <p:spPr>
          <a:xfrm>
            <a:off x="855886" y="5715007"/>
            <a:ext cx="988667" cy="258165"/>
          </a:xfrm>
        </p:spPr>
        <p:txBody>
          <a:bodyPr anchor="b"/>
          <a:lstStyle>
            <a:lvl1pPr marL="6351" indent="0">
              <a:buNone/>
              <a:defRPr sz="9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MOIS 2024</a:t>
            </a:r>
          </a:p>
        </p:txBody>
      </p:sp>
      <p:sp>
        <p:nvSpPr>
          <p:cNvPr id="83" name="Espace réservé du texte 81">
            <a:extLst>
              <a:ext uri="{FF2B5EF4-FFF2-40B4-BE49-F238E27FC236}">
                <a16:creationId xmlns:a16="http://schemas.microsoft.com/office/drawing/2014/main" id="{43527989-8A9E-6AAD-A823-E9A0A61F8DBA}"/>
              </a:ext>
            </a:extLst>
          </p:cNvPr>
          <p:cNvSpPr>
            <a:spLocks noGrp="1"/>
          </p:cNvSpPr>
          <p:nvPr>
            <p:ph type="body" sz="quarter" idx="12" hasCustomPrompt="1"/>
          </p:nvPr>
        </p:nvSpPr>
        <p:spPr>
          <a:xfrm>
            <a:off x="1844554" y="5715007"/>
            <a:ext cx="4011814" cy="258165"/>
          </a:xfrm>
        </p:spPr>
        <p:txBody>
          <a:bodyPr anchor="b"/>
          <a:lstStyle>
            <a:lvl1pPr marL="6351" indent="0">
              <a:buNone/>
              <a:defRPr sz="90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r>
              <a:rPr lang="fr-FR" dirty="0">
                <a:effectLst/>
                <a:latin typeface="Noto Sans" panose="020B0502040504020204" pitchFamily="34" charset="0"/>
              </a:rPr>
              <a:t>• Communication marketing. Réservé aux investisseurs professionnels.</a:t>
            </a:r>
          </a:p>
        </p:txBody>
      </p:sp>
      <p:sp>
        <p:nvSpPr>
          <p:cNvPr id="67" name="Rectangle 66">
            <a:extLst>
              <a:ext uri="{FF2B5EF4-FFF2-40B4-BE49-F238E27FC236}">
                <a16:creationId xmlns:a16="http://schemas.microsoft.com/office/drawing/2014/main" id="{55027EDD-85E8-0E5B-770C-A1C5387520A2}"/>
              </a:ext>
            </a:extLst>
          </p:cNvPr>
          <p:cNvSpPr/>
          <p:nvPr userDrawn="1"/>
        </p:nvSpPr>
        <p:spPr>
          <a:xfrm>
            <a:off x="0" y="1719882"/>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1" name="Rectangle 70">
            <a:extLst>
              <a:ext uri="{FF2B5EF4-FFF2-40B4-BE49-F238E27FC236}">
                <a16:creationId xmlns:a16="http://schemas.microsoft.com/office/drawing/2014/main" id="{0054DBA1-1208-5906-B900-7B64A892C14F}"/>
              </a:ext>
            </a:extLst>
          </p:cNvPr>
          <p:cNvSpPr/>
          <p:nvPr userDrawn="1"/>
        </p:nvSpPr>
        <p:spPr>
          <a:xfrm>
            <a:off x="0" y="2292282"/>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Rectangle 71">
            <a:extLst>
              <a:ext uri="{FF2B5EF4-FFF2-40B4-BE49-F238E27FC236}">
                <a16:creationId xmlns:a16="http://schemas.microsoft.com/office/drawing/2014/main" id="{9D47B0CF-76B8-6877-40B6-8877466D3F13}"/>
              </a:ext>
            </a:extLst>
          </p:cNvPr>
          <p:cNvSpPr/>
          <p:nvPr userDrawn="1"/>
        </p:nvSpPr>
        <p:spPr>
          <a:xfrm>
            <a:off x="0" y="2867364"/>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3" name="Rectangle 72">
            <a:extLst>
              <a:ext uri="{FF2B5EF4-FFF2-40B4-BE49-F238E27FC236}">
                <a16:creationId xmlns:a16="http://schemas.microsoft.com/office/drawing/2014/main" id="{C5951E1C-3EE5-46FC-8BB0-AF1B5DBCD884}"/>
              </a:ext>
            </a:extLst>
          </p:cNvPr>
          <p:cNvSpPr/>
          <p:nvPr userDrawn="1"/>
        </p:nvSpPr>
        <p:spPr>
          <a:xfrm>
            <a:off x="0" y="3439764"/>
            <a:ext cx="572400" cy="57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orme libre 59">
            <a:extLst>
              <a:ext uri="{FF2B5EF4-FFF2-40B4-BE49-F238E27FC236}">
                <a16:creationId xmlns:a16="http://schemas.microsoft.com/office/drawing/2014/main" id="{81D38320-3A7E-C0F0-4207-D31B8C3537F8}"/>
              </a:ext>
            </a:extLst>
          </p:cNvPr>
          <p:cNvSpPr/>
          <p:nvPr userDrawn="1"/>
        </p:nvSpPr>
        <p:spPr>
          <a:xfrm rot="16200000">
            <a:off x="279" y="1544679"/>
            <a:ext cx="10584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7" name="Forme libre 60">
            <a:extLst>
              <a:ext uri="{FF2B5EF4-FFF2-40B4-BE49-F238E27FC236}">
                <a16:creationId xmlns:a16="http://schemas.microsoft.com/office/drawing/2014/main" id="{EB13537B-9FCB-81C1-BBD3-53EFEC67407B}"/>
              </a:ext>
            </a:extLst>
          </p:cNvPr>
          <p:cNvSpPr/>
          <p:nvPr userDrawn="1"/>
        </p:nvSpPr>
        <p:spPr>
          <a:xfrm rot="16200000">
            <a:off x="244800" y="2530210"/>
            <a:ext cx="5724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solidFill>
                <a:schemeClr val="tx1"/>
              </a:solidFill>
            </a:endParaRPr>
          </a:p>
        </p:txBody>
      </p:sp>
      <p:sp>
        <p:nvSpPr>
          <p:cNvPr id="8" name="Forme libre 61">
            <a:extLst>
              <a:ext uri="{FF2B5EF4-FFF2-40B4-BE49-F238E27FC236}">
                <a16:creationId xmlns:a16="http://schemas.microsoft.com/office/drawing/2014/main" id="{D8F46E27-7080-730D-7282-381EAA92126B}"/>
              </a:ext>
            </a:extLst>
          </p:cNvPr>
          <p:cNvSpPr/>
          <p:nvPr userDrawn="1"/>
        </p:nvSpPr>
        <p:spPr>
          <a:xfrm rot="16200000">
            <a:off x="-1382885" y="4901195"/>
            <a:ext cx="382777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a:p>
        </p:txBody>
      </p:sp>
      <p:sp>
        <p:nvSpPr>
          <p:cNvPr id="9" name="Espace réservé du texte 76">
            <a:extLst>
              <a:ext uri="{FF2B5EF4-FFF2-40B4-BE49-F238E27FC236}">
                <a16:creationId xmlns:a16="http://schemas.microsoft.com/office/drawing/2014/main" id="{1E004CAB-2442-25E6-596E-F20F252F7DF5}"/>
              </a:ext>
            </a:extLst>
          </p:cNvPr>
          <p:cNvSpPr>
            <a:spLocks noGrp="1"/>
          </p:cNvSpPr>
          <p:nvPr>
            <p:ph type="body" sz="quarter" idx="10" hasCustomPrompt="1"/>
          </p:nvPr>
        </p:nvSpPr>
        <p:spPr>
          <a:xfrm>
            <a:off x="855886" y="2336560"/>
            <a:ext cx="3526953" cy="540840"/>
          </a:xfrm>
        </p:spPr>
        <p:txBody>
          <a:bodyPr/>
          <a:lstStyle>
            <a:lvl1pPr marL="0" indent="0">
              <a:lnSpc>
                <a:spcPct val="100000"/>
              </a:lnSpc>
              <a:spcBef>
                <a:spcPts val="0"/>
              </a:spcBef>
              <a:buNone/>
              <a:defRPr sz="3150" b="1">
                <a:solidFill>
                  <a:schemeClr val="tx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Amundi ETF</a:t>
            </a:r>
          </a:p>
        </p:txBody>
      </p:sp>
    </p:spTree>
    <p:extLst>
      <p:ext uri="{BB962C8B-B14F-4D97-AF65-F5344CB8AC3E}">
        <p14:creationId xmlns:p14="http://schemas.microsoft.com/office/powerpoint/2010/main" val="33162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 2">
    <p:spTree>
      <p:nvGrpSpPr>
        <p:cNvPr id="1" name=""/>
        <p:cNvGrpSpPr/>
        <p:nvPr/>
      </p:nvGrpSpPr>
      <p:grpSpPr>
        <a:xfrm>
          <a:off x="0" y="0"/>
          <a:ext cx="0" cy="0"/>
          <a:chOff x="0" y="0"/>
          <a:chExt cx="0" cy="0"/>
        </a:xfrm>
      </p:grpSpPr>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3137079"/>
            <a:ext cx="7027200" cy="974403"/>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4288756"/>
            <a:ext cx="7027199" cy="890381"/>
          </a:xfrm>
        </p:spPr>
        <p:txBody>
          <a:bodyPr/>
          <a:lstStyle>
            <a:lvl1pPr marL="0" indent="0">
              <a:buNone/>
              <a:defRPr sz="1700">
                <a:solidFill>
                  <a:schemeClr val="tx1"/>
                </a:solidFill>
              </a:defRPr>
            </a:lvl1pPr>
          </a:lstStyle>
          <a:p>
            <a:pPr lvl="0"/>
            <a:r>
              <a:rPr lang="fr-FR" dirty="0" err="1"/>
              <a:t>Subtitle</a:t>
            </a:r>
            <a:endParaRPr lang="fr-FR" dirty="0"/>
          </a:p>
        </p:txBody>
      </p:sp>
      <p:sp>
        <p:nvSpPr>
          <p:cNvPr id="4" name="Text Placeholder 3">
            <a:extLst>
              <a:ext uri="{FF2B5EF4-FFF2-40B4-BE49-F238E27FC236}">
                <a16:creationId xmlns:a16="http://schemas.microsoft.com/office/drawing/2014/main" id="{CEBCD9A8-0BDB-4E04-6168-52C65E19F437}"/>
              </a:ext>
            </a:extLst>
          </p:cNvPr>
          <p:cNvSpPr>
            <a:spLocks noGrp="1"/>
          </p:cNvSpPr>
          <p:nvPr userDrawn="1">
            <p:ph type="body" sz="quarter" idx="37" hasCustomPrompt="1"/>
          </p:nvPr>
        </p:nvSpPr>
        <p:spPr>
          <a:xfrm>
            <a:off x="2127660" y="5471832"/>
            <a:ext cx="3005881"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8">
            <a:extLst>
              <a:ext uri="{FF2B5EF4-FFF2-40B4-BE49-F238E27FC236}">
                <a16:creationId xmlns:a16="http://schemas.microsoft.com/office/drawing/2014/main" id="{6822B2AA-3241-DC45-3699-631F08F86EB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7826" y="632437"/>
            <a:ext cx="1548000" cy="722759"/>
          </a:xfrm>
          <a:prstGeom prst="rect">
            <a:avLst/>
          </a:prstGeom>
        </p:spPr>
      </p:pic>
    </p:spTree>
    <p:extLst>
      <p:ext uri="{BB962C8B-B14F-4D97-AF65-F5344CB8AC3E}">
        <p14:creationId xmlns:p14="http://schemas.microsoft.com/office/powerpoint/2010/main" val="317111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ble of content Storage Layout">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AF586EE-0DB5-B403-9C8D-C4FF2654CD85}"/>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phique 3">
            <a:extLst>
              <a:ext uri="{FF2B5EF4-FFF2-40B4-BE49-F238E27FC236}">
                <a16:creationId xmlns:a16="http://schemas.microsoft.com/office/drawing/2014/main" id="{D7A6D5F5-6A90-1E8C-4833-7E55296A5A98}"/>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44398" y="6241538"/>
            <a:ext cx="759600" cy="335222"/>
          </a:xfrm>
          <a:prstGeom prst="rect">
            <a:avLst/>
          </a:prstGeom>
        </p:spPr>
      </p:pic>
      <p:sp>
        <p:nvSpPr>
          <p:cNvPr id="9" name="Rectangle 8">
            <a:extLst>
              <a:ext uri="{FF2B5EF4-FFF2-40B4-BE49-F238E27FC236}">
                <a16:creationId xmlns:a16="http://schemas.microsoft.com/office/drawing/2014/main" id="{F6FE37E4-46AF-318C-0D15-5C36063E92A1}"/>
              </a:ext>
            </a:extLst>
          </p:cNvPr>
          <p:cNvSpPr/>
          <p:nvPr userDrawn="1"/>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dirty="0"/>
          </a:p>
        </p:txBody>
      </p:sp>
      <p:sp>
        <p:nvSpPr>
          <p:cNvPr id="10" name="Rectangle 9">
            <a:extLst>
              <a:ext uri="{FF2B5EF4-FFF2-40B4-BE49-F238E27FC236}">
                <a16:creationId xmlns:a16="http://schemas.microsoft.com/office/drawing/2014/main" id="{313F5ABC-56D9-A9C5-27B8-0FDEA8FCEB17}"/>
              </a:ext>
            </a:extLst>
          </p:cNvPr>
          <p:cNvSpPr/>
          <p:nvPr userDrawn="1"/>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1" name="Connecteur droit 10">
            <a:extLst>
              <a:ext uri="{FF2B5EF4-FFF2-40B4-BE49-F238E27FC236}">
                <a16:creationId xmlns:a16="http://schemas.microsoft.com/office/drawing/2014/main" id="{3E78C5BB-597F-AC44-99A8-418F2126668F}"/>
              </a:ext>
            </a:extLst>
          </p:cNvPr>
          <p:cNvCxnSpPr/>
          <p:nvPr userDrawn="1"/>
        </p:nvCxnSpPr>
        <p:spPr>
          <a:xfrm>
            <a:off x="910984" y="66352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5E36BCE-CBD8-CB32-3090-25A3A087FB4B}"/>
              </a:ext>
            </a:extLst>
          </p:cNvPr>
          <p:cNvSpPr/>
          <p:nvPr userDrawn="1"/>
        </p:nvSpPr>
        <p:spPr>
          <a:xfrm>
            <a:off x="394570" y="313151"/>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12" name="Plot Area">
            <a:extLst>
              <a:ext uri="{FF2B5EF4-FFF2-40B4-BE49-F238E27FC236}">
                <a16:creationId xmlns:a16="http://schemas.microsoft.com/office/drawing/2014/main" id="{C18C3AB4-6007-2CA9-C3A2-CAC0E501CB8D}"/>
              </a:ext>
            </a:extLst>
          </p:cNvPr>
          <p:cNvSpPr>
            <a:spLocks/>
          </p:cNvSpPr>
          <p:nvPr userDrawn="1">
            <p:custDataLst>
              <p:tags r:id="rId1"/>
            </p:custDataLst>
          </p:nvPr>
        </p:nvSpPr>
        <p:spPr>
          <a:xfrm>
            <a:off x="900000" y="2102402"/>
            <a:ext cx="7810613" cy="3452401"/>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13" name="Slide Page Box">
            <a:extLst>
              <a:ext uri="{FF2B5EF4-FFF2-40B4-BE49-F238E27FC236}">
                <a16:creationId xmlns:a16="http://schemas.microsoft.com/office/drawing/2014/main" id="{2189CC54-EBF3-5377-F346-DE70FE082A2E}"/>
              </a:ext>
            </a:extLst>
          </p:cNvPr>
          <p:cNvSpPr txBox="1">
            <a:spLocks/>
          </p:cNvSpPr>
          <p:nvPr userDrawn="1">
            <p:custDataLst>
              <p:tags r:id="rId2"/>
            </p:custDataLst>
          </p:nvPr>
        </p:nvSpPr>
        <p:spPr>
          <a:xfrm>
            <a:off x="8674613" y="2815857"/>
            <a:ext cx="36000" cy="192000"/>
          </a:xfrm>
          <a:prstGeom prst="rect">
            <a:avLst/>
          </a:prstGeom>
          <a:noFill/>
          <a:ln>
            <a:noFill/>
          </a:ln>
        </p:spPr>
        <p:txBody>
          <a:bodyPr wrap="none" lIns="0" tIns="0" rIns="0" bIns="0" rtlCol="0" anchor="t" anchorCtr="0">
            <a:noAutofit/>
          </a:bodyPr>
          <a:lstStyle/>
          <a:p>
            <a:pPr algn="r"/>
            <a:r>
              <a:rPr lang="fr-FR" sz="1333" b="0" i="0" dirty="0">
                <a:solidFill>
                  <a:srgbClr val="00A0E3"/>
                </a:solidFill>
                <a:latin typeface="Arial" panose="020B0604020202020204" pitchFamily="34" charset="0"/>
                <a:cs typeface="Arial" panose="020B0604020202020204" pitchFamily="34" charset="0"/>
              </a:rPr>
              <a:t>1</a:t>
            </a:r>
          </a:p>
        </p:txBody>
      </p:sp>
      <p:sp>
        <p:nvSpPr>
          <p:cNvPr id="14" name="Slide Title Box">
            <a:hlinkClick r:id="" action="ppaction://noaction"/>
            <a:extLst>
              <a:ext uri="{FF2B5EF4-FFF2-40B4-BE49-F238E27FC236}">
                <a16:creationId xmlns:a16="http://schemas.microsoft.com/office/drawing/2014/main" id="{D061AE0E-BE47-DB70-14B5-BCCB2253964E}"/>
              </a:ext>
            </a:extLst>
          </p:cNvPr>
          <p:cNvSpPr txBox="1">
            <a:spLocks/>
          </p:cNvSpPr>
          <p:nvPr userDrawn="1">
            <p:custDataLst>
              <p:tags r:id="rId3"/>
            </p:custDataLst>
          </p:nvPr>
        </p:nvSpPr>
        <p:spPr>
          <a:xfrm>
            <a:off x="1152000" y="2815857"/>
            <a:ext cx="7416000" cy="192000"/>
          </a:xfrm>
          <a:prstGeom prst="rect">
            <a:avLst/>
          </a:prstGeom>
          <a:noFill/>
        </p:spPr>
        <p:txBody>
          <a:bodyPr vert="horz" wrap="square" lIns="96000" tIns="0" rIns="24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15" name="Subsection Title Box">
            <a:hlinkClick r:id="" action="ppaction://noaction"/>
            <a:extLst>
              <a:ext uri="{FF2B5EF4-FFF2-40B4-BE49-F238E27FC236}">
                <a16:creationId xmlns:a16="http://schemas.microsoft.com/office/drawing/2014/main" id="{3D643F49-C67D-2791-12C2-59D3DEB08FEE}"/>
              </a:ext>
            </a:extLst>
          </p:cNvPr>
          <p:cNvSpPr txBox="1">
            <a:spLocks/>
          </p:cNvSpPr>
          <p:nvPr userDrawn="1">
            <p:custDataLst>
              <p:tags r:id="rId4"/>
            </p:custDataLst>
          </p:nvPr>
        </p:nvSpPr>
        <p:spPr>
          <a:xfrm>
            <a:off x="1152000" y="2527857"/>
            <a:ext cx="7416000" cy="192000"/>
          </a:xfrm>
          <a:prstGeom prst="rect">
            <a:avLst/>
          </a:prstGeom>
          <a:noFill/>
        </p:spPr>
        <p:txBody>
          <a:bodyPr vert="horz" wrap="square" lIns="96000" tIns="0" rIns="240000" bIns="0" rtlCol="0" anchor="t" anchorCtr="0">
            <a:noAutofit/>
          </a:bodyPr>
          <a:lstStyle/>
          <a:p>
            <a:r>
              <a:rPr lang="fr-FR" sz="1467" b="0" dirty="0">
                <a:solidFill>
                  <a:schemeClr val="tx1"/>
                </a:solidFill>
                <a:latin typeface="Arial" panose="020B0604020202020204" pitchFamily="34" charset="0"/>
                <a:cs typeface="Arial" panose="020B0604020202020204" pitchFamily="34" charset="0"/>
              </a:rPr>
              <a:t>Titre de sous-section (NE PAS SUPPRIMER)</a:t>
            </a:r>
          </a:p>
        </p:txBody>
      </p:sp>
      <p:sp>
        <p:nvSpPr>
          <p:cNvPr id="16" name="Subsection Page Box">
            <a:hlinkClick r:id="" action="ppaction://noaction"/>
            <a:extLst>
              <a:ext uri="{FF2B5EF4-FFF2-40B4-BE49-F238E27FC236}">
                <a16:creationId xmlns:a16="http://schemas.microsoft.com/office/drawing/2014/main" id="{9A1C3469-058D-3A70-0895-8EF80D7375B3}"/>
              </a:ext>
            </a:extLst>
          </p:cNvPr>
          <p:cNvSpPr txBox="1">
            <a:spLocks/>
          </p:cNvSpPr>
          <p:nvPr userDrawn="1">
            <p:custDataLst>
              <p:tags r:id="rId5"/>
            </p:custDataLst>
          </p:nvPr>
        </p:nvSpPr>
        <p:spPr>
          <a:xfrm>
            <a:off x="8674613" y="2527857"/>
            <a:ext cx="36000" cy="192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467" b="0" dirty="0">
                <a:solidFill>
                  <a:srgbClr val="00A0E3"/>
                </a:solidFill>
                <a:latin typeface="Arial" panose="020B0604020202020204" pitchFamily="34" charset="0"/>
                <a:cs typeface="Arial" panose="020B0604020202020204" pitchFamily="34" charset="0"/>
              </a:rPr>
              <a:t>6</a:t>
            </a:r>
          </a:p>
        </p:txBody>
      </p:sp>
      <p:sp>
        <p:nvSpPr>
          <p:cNvPr id="17" name="Subsection Index Box">
            <a:hlinkClick r:id="" action="ppaction://noaction"/>
            <a:extLst>
              <a:ext uri="{FF2B5EF4-FFF2-40B4-BE49-F238E27FC236}">
                <a16:creationId xmlns:a16="http://schemas.microsoft.com/office/drawing/2014/main" id="{34E76F7E-E474-E563-52E2-BC1993A3804C}"/>
              </a:ext>
            </a:extLst>
          </p:cNvPr>
          <p:cNvSpPr txBox="1">
            <a:spLocks/>
          </p:cNvSpPr>
          <p:nvPr userDrawn="1">
            <p:custDataLst>
              <p:tags r:id="rId6"/>
            </p:custDataLst>
          </p:nvPr>
        </p:nvSpPr>
        <p:spPr bwMode="auto">
          <a:xfrm>
            <a:off x="900000" y="2527857"/>
            <a:ext cx="288000" cy="192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467" b="0" i="0" kern="1200" cap="none" baseline="0" dirty="0">
                <a:solidFill>
                  <a:srgbClr val="00A0E3"/>
                </a:solidFill>
                <a:effectLst/>
                <a:latin typeface="Arial" panose="020B0604020202020204" pitchFamily="34" charset="0"/>
                <a:ea typeface="+mj-ea"/>
                <a:cs typeface="Arial" panose="020B0604020202020204" pitchFamily="34" charset="0"/>
              </a:rPr>
              <a:t>1.1</a:t>
            </a:r>
          </a:p>
        </p:txBody>
      </p:sp>
      <p:sp>
        <p:nvSpPr>
          <p:cNvPr id="18" name="Section Page Box">
            <a:extLst>
              <a:ext uri="{FF2B5EF4-FFF2-40B4-BE49-F238E27FC236}">
                <a16:creationId xmlns:a16="http://schemas.microsoft.com/office/drawing/2014/main" id="{88E4C9AD-A271-5242-6BCA-FB5CFD8F6AA9}"/>
              </a:ext>
            </a:extLst>
          </p:cNvPr>
          <p:cNvSpPr txBox="1">
            <a:spLocks/>
          </p:cNvSpPr>
          <p:nvPr userDrawn="1">
            <p:custDataLst>
              <p:tags r:id="rId7"/>
            </p:custDataLst>
          </p:nvPr>
        </p:nvSpPr>
        <p:spPr>
          <a:xfrm>
            <a:off x="8674613" y="2102400"/>
            <a:ext cx="36000" cy="240000"/>
          </a:xfrm>
          <a:prstGeom prst="rect">
            <a:avLst/>
          </a:prstGeom>
          <a:noFill/>
        </p:spPr>
        <p:txBody>
          <a:bodyPr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 2</a:t>
            </a:r>
          </a:p>
        </p:txBody>
      </p:sp>
      <p:sp>
        <p:nvSpPr>
          <p:cNvPr id="19" name="Section Title Box">
            <a:extLst>
              <a:ext uri="{FF2B5EF4-FFF2-40B4-BE49-F238E27FC236}">
                <a16:creationId xmlns:a16="http://schemas.microsoft.com/office/drawing/2014/main" id="{F0CDBF4D-739D-04C7-7722-4075172D42AE}"/>
              </a:ext>
            </a:extLst>
          </p:cNvPr>
          <p:cNvSpPr txBox="1"/>
          <p:nvPr userDrawn="1">
            <p:custDataLst>
              <p:tags r:id="rId8"/>
            </p:custDataLst>
          </p:nvPr>
        </p:nvSpPr>
        <p:spPr>
          <a:xfrm>
            <a:off x="1152000" y="2102400"/>
            <a:ext cx="7416000" cy="240000"/>
          </a:xfrm>
          <a:prstGeom prst="rect">
            <a:avLst/>
          </a:prstGeom>
          <a:noFill/>
          <a:ln>
            <a:noFill/>
          </a:ln>
        </p:spPr>
        <p:txBody>
          <a:bodyPr wrap="square" lIns="96000" tIns="0" rIns="240000" bIns="0" rtlCol="0" anchor="t" anchorCtr="0">
            <a:noAutofit/>
          </a:bodyPr>
          <a:lstStyle/>
          <a:p>
            <a:r>
              <a:rPr lang="fr-FR" sz="1733" b="1" cap="none" baseline="0" dirty="0">
                <a:solidFill>
                  <a:schemeClr val="tx1"/>
                </a:solidFill>
                <a:latin typeface="Arial" panose="020B0604020202020204" pitchFamily="34" charset="0"/>
                <a:cs typeface="Arial" panose="020B0604020202020204" pitchFamily="34" charset="0"/>
              </a:rPr>
              <a:t>Titre de section (NE PAS SUPPRIMER)</a:t>
            </a:r>
          </a:p>
        </p:txBody>
      </p:sp>
      <p:sp>
        <p:nvSpPr>
          <p:cNvPr id="20" name="Section Index Box">
            <a:extLst>
              <a:ext uri="{FF2B5EF4-FFF2-40B4-BE49-F238E27FC236}">
                <a16:creationId xmlns:a16="http://schemas.microsoft.com/office/drawing/2014/main" id="{FD596C87-9FCC-5C16-3E81-99C19995D378}"/>
              </a:ext>
            </a:extLst>
          </p:cNvPr>
          <p:cNvSpPr txBox="1">
            <a:spLocks/>
          </p:cNvSpPr>
          <p:nvPr userDrawn="1">
            <p:custDataLst>
              <p:tags r:id="rId9"/>
            </p:custDataLst>
          </p:nvPr>
        </p:nvSpPr>
        <p:spPr>
          <a:xfrm>
            <a:off x="900000" y="2102400"/>
            <a:ext cx="288000" cy="240000"/>
          </a:xfrm>
          <a:prstGeom prst="rect">
            <a:avLst/>
          </a:prstGeom>
          <a:noFill/>
          <a:ln>
            <a:noFill/>
          </a:ln>
        </p:spPr>
        <p:txBody>
          <a:bodyPr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1</a:t>
            </a:r>
          </a:p>
        </p:txBody>
      </p:sp>
      <p:sp>
        <p:nvSpPr>
          <p:cNvPr id="2" name="Rectangle 1">
            <a:extLst>
              <a:ext uri="{FF2B5EF4-FFF2-40B4-BE49-F238E27FC236}">
                <a16:creationId xmlns:a16="http://schemas.microsoft.com/office/drawing/2014/main" id="{E76620C1-E6A6-02A4-1B5D-065AB665B3CD}"/>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569508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82B1A-17D1-E762-5F6A-BCB0923AD21B}"/>
              </a:ext>
            </a:extLst>
          </p:cNvPr>
          <p:cNvSpPr>
            <a:spLocks/>
          </p:cNvSpPr>
          <p:nvPr userDrawn="1"/>
        </p:nvSpPr>
        <p:spPr>
          <a:xfrm>
            <a:off x="432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dirty="0"/>
          </a:p>
        </p:txBody>
      </p:sp>
      <p:cxnSp>
        <p:nvCxnSpPr>
          <p:cNvPr id="12" name="Connecteur droit 8">
            <a:extLst>
              <a:ext uri="{FF2B5EF4-FFF2-40B4-BE49-F238E27FC236}">
                <a16:creationId xmlns:a16="http://schemas.microsoft.com/office/drawing/2014/main" id="{D412BF9B-8698-B0F3-BB97-2934EC041D27}"/>
              </a:ext>
            </a:extLst>
          </p:cNvPr>
          <p:cNvCxnSpPr/>
          <p:nvPr userDrawn="1"/>
        </p:nvCxnSpPr>
        <p:spPr>
          <a:xfrm>
            <a:off x="607687" y="647520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que 65">
            <a:extLst>
              <a:ext uri="{FF2B5EF4-FFF2-40B4-BE49-F238E27FC236}">
                <a16:creationId xmlns:a16="http://schemas.microsoft.com/office/drawing/2014/main" id="{B7C5FD4D-D532-482E-7CA3-3CF71B1C21D9}"/>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56324" y="6117429"/>
            <a:ext cx="759600" cy="446963"/>
          </a:xfrm>
          <a:prstGeom prst="rect">
            <a:avLst/>
          </a:prstGeom>
        </p:spPr>
      </p:pic>
      <p:sp>
        <p:nvSpPr>
          <p:cNvPr id="14" name="Rectangle 13">
            <a:extLst>
              <a:ext uri="{FF2B5EF4-FFF2-40B4-BE49-F238E27FC236}">
                <a16:creationId xmlns:a16="http://schemas.microsoft.com/office/drawing/2014/main" id="{0CC0C3B0-1837-22D0-07FD-4C740E8B8186}"/>
              </a:ext>
            </a:extLst>
          </p:cNvPr>
          <p:cNvSpPr>
            <a:spLocks/>
          </p:cNvSpPr>
          <p:nvPr userDrawn="1"/>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dirty="0"/>
          </a:p>
        </p:txBody>
      </p:sp>
      <p:sp>
        <p:nvSpPr>
          <p:cNvPr id="15" name="Rectangle 14">
            <a:extLst>
              <a:ext uri="{FF2B5EF4-FFF2-40B4-BE49-F238E27FC236}">
                <a16:creationId xmlns:a16="http://schemas.microsoft.com/office/drawing/2014/main" id="{78E7B469-6CC3-B005-FB14-C622746F4DEA}"/>
              </a:ext>
            </a:extLst>
          </p:cNvPr>
          <p:cNvSpPr/>
          <p:nvPr userDrawn="1"/>
        </p:nvSpPr>
        <p:spPr>
          <a:xfrm>
            <a:off x="394572" y="313152"/>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21" name="UpSlide Options" descr="{&#10;  &quot;NoBreadcrumb&quot;: true,&#10;  &quot;NoBreadcrumbNorReminder&quot;: true,&#10;  &quot;MinimumUpSlideVersion&quot;: &quot;0.0.0.0&quot;&#10;}" hidden="1">
            <a:extLst>
              <a:ext uri="{FF2B5EF4-FFF2-40B4-BE49-F238E27FC236}">
                <a16:creationId xmlns:a16="http://schemas.microsoft.com/office/drawing/2014/main" id="{02406650-624B-8881-C03F-472259CC8A70}"/>
              </a:ext>
            </a:extLst>
          </p:cNvPr>
          <p:cNvSpPr/>
          <p:nvPr userDrawn="1"/>
        </p:nvSpPr>
        <p:spPr>
          <a:xfrm>
            <a:off x="9144000" y="68580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dirty="0">
              <a:solidFill>
                <a:srgbClr val="FFFFFF"/>
              </a:solidFill>
              <a:latin typeface="Arial" panose="020B0604020202020204" pitchFamily="34" charset="0"/>
              <a:cs typeface="Arial" panose="020B0604020202020204" pitchFamily="34" charset="0"/>
            </a:endParaRPr>
          </a:p>
        </p:txBody>
      </p:sp>
      <p:sp>
        <p:nvSpPr>
          <p:cNvPr id="3" name="Plot Area">
            <a:extLst>
              <a:ext uri="{FF2B5EF4-FFF2-40B4-BE49-F238E27FC236}">
                <a16:creationId xmlns:a16="http://schemas.microsoft.com/office/drawing/2014/main" id="{0D04F8BD-7FC3-14B5-B333-1DB3F3D371AF}"/>
              </a:ext>
            </a:extLst>
          </p:cNvPr>
          <p:cNvSpPr>
            <a:spLocks/>
          </p:cNvSpPr>
          <p:nvPr userDrawn="1">
            <p:custDataLst>
              <p:tags r:id="rId1"/>
            </p:custDataLst>
          </p:nvPr>
        </p:nvSpPr>
        <p:spPr>
          <a:xfrm>
            <a:off x="900001" y="1531200"/>
            <a:ext cx="7418388" cy="4243200"/>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4" name="Slide Page Box">
            <a:extLst>
              <a:ext uri="{FF2B5EF4-FFF2-40B4-BE49-F238E27FC236}">
                <a16:creationId xmlns:a16="http://schemas.microsoft.com/office/drawing/2014/main" id="{6A47BA8F-A27D-8736-5E71-28AC9133766E}"/>
              </a:ext>
            </a:extLst>
          </p:cNvPr>
          <p:cNvSpPr txBox="1">
            <a:spLocks/>
          </p:cNvSpPr>
          <p:nvPr userDrawn="1">
            <p:custDataLst>
              <p:tags r:id="rId2"/>
            </p:custDataLst>
          </p:nvPr>
        </p:nvSpPr>
        <p:spPr>
          <a:xfrm>
            <a:off x="8318389" y="4750495"/>
            <a:ext cx="0" cy="195951"/>
          </a:xfrm>
          <a:prstGeom prst="rect">
            <a:avLst/>
          </a:prstGeom>
          <a:noFill/>
          <a:ln>
            <a:noFill/>
          </a:ln>
        </p:spPr>
        <p:txBody>
          <a:bodyPr wrap="none" lIns="0" tIns="0" rIns="0" bIns="0" rtlCol="0" anchor="t" anchorCtr="0">
            <a:noAutofit/>
          </a:bodyPr>
          <a:lstStyle/>
          <a:p>
            <a:pPr algn="r"/>
            <a:r>
              <a:rPr lang="fr-FR" sz="1333" b="0" i="0" dirty="0">
                <a:solidFill>
                  <a:schemeClr val="tx1"/>
                </a:solidFill>
                <a:latin typeface="Arial" panose="020B0604020202020204" pitchFamily="34" charset="0"/>
                <a:cs typeface="Arial" panose="020B0604020202020204" pitchFamily="34" charset="0"/>
              </a:rPr>
              <a:t>1</a:t>
            </a:r>
          </a:p>
        </p:txBody>
      </p:sp>
      <p:sp>
        <p:nvSpPr>
          <p:cNvPr id="5" name="Slide Title Box">
            <a:hlinkClick r:id="" action="ppaction://noaction"/>
            <a:extLst>
              <a:ext uri="{FF2B5EF4-FFF2-40B4-BE49-F238E27FC236}">
                <a16:creationId xmlns:a16="http://schemas.microsoft.com/office/drawing/2014/main" id="{6008CFDC-65C8-A614-1073-7EFFBCF7FE94}"/>
              </a:ext>
            </a:extLst>
          </p:cNvPr>
          <p:cNvSpPr txBox="1">
            <a:spLocks/>
          </p:cNvSpPr>
          <p:nvPr userDrawn="1">
            <p:custDataLst>
              <p:tags r:id="rId3"/>
            </p:custDataLst>
          </p:nvPr>
        </p:nvSpPr>
        <p:spPr>
          <a:xfrm>
            <a:off x="900000" y="4750498"/>
            <a:ext cx="7418388" cy="195951"/>
          </a:xfrm>
          <a:prstGeom prst="rect">
            <a:avLst/>
          </a:prstGeom>
          <a:noFill/>
        </p:spPr>
        <p:txBody>
          <a:bodyPr vert="horz" wrap="square" lIns="576000" tIns="0" rIns="48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6" name="Subsection Title Box">
            <a:hlinkClick r:id="" action="ppaction://noaction"/>
            <a:extLst>
              <a:ext uri="{FF2B5EF4-FFF2-40B4-BE49-F238E27FC236}">
                <a16:creationId xmlns:a16="http://schemas.microsoft.com/office/drawing/2014/main" id="{C84875CF-57C6-E48B-4205-0E172EC3EFB7}"/>
              </a:ext>
            </a:extLst>
          </p:cNvPr>
          <p:cNvSpPr txBox="1">
            <a:spLocks/>
          </p:cNvSpPr>
          <p:nvPr userDrawn="1">
            <p:custDataLst>
              <p:tags r:id="rId4"/>
            </p:custDataLst>
          </p:nvPr>
        </p:nvSpPr>
        <p:spPr>
          <a:xfrm>
            <a:off x="900000" y="4250439"/>
            <a:ext cx="7418388" cy="240000"/>
          </a:xfrm>
          <a:prstGeom prst="rect">
            <a:avLst/>
          </a:prstGeom>
          <a:noFill/>
        </p:spPr>
        <p:txBody>
          <a:bodyPr vert="horz" wrap="square" lIns="576000" tIns="0" rIns="480000" bIns="0" rtlCol="0" anchor="t" anchorCtr="0">
            <a:noAutofit/>
          </a:bodyPr>
          <a:lstStyle/>
          <a:p>
            <a:r>
              <a:rPr lang="fr-FR" sz="1600" b="0" dirty="0">
                <a:solidFill>
                  <a:schemeClr val="tx1"/>
                </a:solidFill>
                <a:latin typeface="Arial" panose="020B0604020202020204" pitchFamily="34" charset="0"/>
                <a:cs typeface="Arial" panose="020B0604020202020204" pitchFamily="34" charset="0"/>
              </a:rPr>
              <a:t>Titre de sous-section (NE PAS SUPPRIMER)</a:t>
            </a:r>
          </a:p>
        </p:txBody>
      </p:sp>
      <p:sp>
        <p:nvSpPr>
          <p:cNvPr id="7" name="Subsection Page Box">
            <a:hlinkClick r:id="" action="ppaction://noaction"/>
            <a:extLst>
              <a:ext uri="{FF2B5EF4-FFF2-40B4-BE49-F238E27FC236}">
                <a16:creationId xmlns:a16="http://schemas.microsoft.com/office/drawing/2014/main" id="{951B985E-8637-12E9-0E10-A80420353472}"/>
              </a:ext>
            </a:extLst>
          </p:cNvPr>
          <p:cNvSpPr txBox="1">
            <a:spLocks/>
          </p:cNvSpPr>
          <p:nvPr userDrawn="1">
            <p:custDataLst>
              <p:tags r:id="rId5"/>
            </p:custDataLst>
          </p:nvPr>
        </p:nvSpPr>
        <p:spPr>
          <a:xfrm>
            <a:off x="8318389" y="4250439"/>
            <a:ext cx="0" cy="24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600" b="0" dirty="0">
                <a:solidFill>
                  <a:schemeClr val="tx1"/>
                </a:solidFill>
                <a:latin typeface="Arial" panose="020B0604020202020204" pitchFamily="34" charset="0"/>
                <a:cs typeface="Arial" panose="020B0604020202020204" pitchFamily="34" charset="0"/>
              </a:rPr>
              <a:t>6</a:t>
            </a:r>
          </a:p>
        </p:txBody>
      </p:sp>
      <p:sp>
        <p:nvSpPr>
          <p:cNvPr id="8" name="Subsection Index Box">
            <a:hlinkClick r:id="" action="ppaction://noaction"/>
            <a:extLst>
              <a:ext uri="{FF2B5EF4-FFF2-40B4-BE49-F238E27FC236}">
                <a16:creationId xmlns:a16="http://schemas.microsoft.com/office/drawing/2014/main" id="{17AC411F-AA83-7A4C-21B2-777A777EF4F0}"/>
              </a:ext>
            </a:extLst>
          </p:cNvPr>
          <p:cNvSpPr txBox="1">
            <a:spLocks/>
          </p:cNvSpPr>
          <p:nvPr userDrawn="1">
            <p:custDataLst>
              <p:tags r:id="rId6"/>
            </p:custDataLst>
          </p:nvPr>
        </p:nvSpPr>
        <p:spPr bwMode="auto">
          <a:xfrm>
            <a:off x="900000" y="4250439"/>
            <a:ext cx="0" cy="240000"/>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1600" b="0" i="0" kern="1200" cap="none" baseline="0" dirty="0">
                <a:solidFill>
                  <a:schemeClr val="tx1"/>
                </a:solidFill>
                <a:effectLst/>
                <a:latin typeface="Arial" panose="020B0604020202020204" pitchFamily="34" charset="0"/>
                <a:ea typeface="+mj-ea"/>
                <a:cs typeface="Arial" panose="020B0604020202020204" pitchFamily="34" charset="0"/>
              </a:rPr>
              <a:t>1.1</a:t>
            </a:r>
          </a:p>
        </p:txBody>
      </p:sp>
      <p:sp>
        <p:nvSpPr>
          <p:cNvPr id="9" name="Section Page Box">
            <a:extLst>
              <a:ext uri="{FF2B5EF4-FFF2-40B4-BE49-F238E27FC236}">
                <a16:creationId xmlns:a16="http://schemas.microsoft.com/office/drawing/2014/main" id="{D23449BE-4EB3-BFB5-9559-953313284917}"/>
              </a:ext>
            </a:extLst>
          </p:cNvPr>
          <p:cNvSpPr txBox="1">
            <a:spLocks/>
          </p:cNvSpPr>
          <p:nvPr userDrawn="1">
            <p:custDataLst>
              <p:tags r:id="rId7"/>
            </p:custDataLst>
          </p:nvPr>
        </p:nvSpPr>
        <p:spPr>
          <a:xfrm>
            <a:off x="8318389" y="1536002"/>
            <a:ext cx="0" cy="2470324"/>
          </a:xfrm>
          <a:prstGeom prst="rect">
            <a:avLst/>
          </a:prstGeom>
          <a:noFill/>
        </p:spPr>
        <p:txBody>
          <a:bodyPr wrap="none" lIns="0" tIns="0" rIns="0" bIns="326585" rtlCol="0" anchor="t" anchorCtr="0">
            <a:noAutofit/>
          </a:bodyPr>
          <a:lstStyle/>
          <a:p>
            <a:pPr algn="r"/>
            <a:r>
              <a:rPr lang="fr-FR" sz="133" b="1" dirty="0">
                <a:solidFill>
                  <a:srgbClr val="000000"/>
                </a:solidFill>
                <a:latin typeface="Arial" panose="020B0604020202020204" pitchFamily="34" charset="0"/>
                <a:cs typeface="Arial" panose="020B0604020202020204" pitchFamily="34" charset="0"/>
              </a:rPr>
              <a:t> 2</a:t>
            </a:r>
          </a:p>
        </p:txBody>
      </p:sp>
      <p:sp>
        <p:nvSpPr>
          <p:cNvPr id="10" name="Section Title Box">
            <a:extLst>
              <a:ext uri="{FF2B5EF4-FFF2-40B4-BE49-F238E27FC236}">
                <a16:creationId xmlns:a16="http://schemas.microsoft.com/office/drawing/2014/main" id="{725EEB56-78BB-E19C-08F8-BDC39EC8CC26}"/>
              </a:ext>
            </a:extLst>
          </p:cNvPr>
          <p:cNvSpPr txBox="1">
            <a:spLocks/>
          </p:cNvSpPr>
          <p:nvPr userDrawn="1">
            <p:custDataLst>
              <p:tags r:id="rId8"/>
            </p:custDataLst>
          </p:nvPr>
        </p:nvSpPr>
        <p:spPr>
          <a:xfrm>
            <a:off x="900001" y="1536002"/>
            <a:ext cx="7418388" cy="2470324"/>
          </a:xfrm>
          <a:prstGeom prst="rect">
            <a:avLst/>
          </a:prstGeom>
          <a:noFill/>
          <a:ln>
            <a:noFill/>
          </a:ln>
        </p:spPr>
        <p:txBody>
          <a:bodyPr wrap="square" lIns="0" tIns="1824000" rIns="0" bIns="0" rtlCol="0" anchor="t" anchorCtr="0">
            <a:noAutofit/>
          </a:bodyPr>
          <a:lstStyle/>
          <a:p>
            <a:r>
              <a:rPr lang="fr-FR" sz="3300" b="0" spc="50" baseline="0" dirty="0">
                <a:solidFill>
                  <a:schemeClr val="tx1"/>
                </a:solidFill>
                <a:latin typeface="Arial" panose="020B0604020202020204" pitchFamily="34" charset="0"/>
                <a:cs typeface="Arial" panose="020B0604020202020204" pitchFamily="34" charset="0"/>
              </a:rPr>
              <a:t>Titre de section (NE PAS SUPPRIMER)</a:t>
            </a:r>
          </a:p>
        </p:txBody>
      </p:sp>
      <p:sp>
        <p:nvSpPr>
          <p:cNvPr id="11" name="Section Index Box">
            <a:extLst>
              <a:ext uri="{FF2B5EF4-FFF2-40B4-BE49-F238E27FC236}">
                <a16:creationId xmlns:a16="http://schemas.microsoft.com/office/drawing/2014/main" id="{A4553471-227D-B115-CD3A-CFC8F07CCAC6}"/>
              </a:ext>
            </a:extLst>
          </p:cNvPr>
          <p:cNvSpPr txBox="1">
            <a:spLocks/>
          </p:cNvSpPr>
          <p:nvPr userDrawn="1">
            <p:custDataLst>
              <p:tags r:id="rId9"/>
            </p:custDataLst>
          </p:nvPr>
        </p:nvSpPr>
        <p:spPr>
          <a:xfrm>
            <a:off x="900000" y="1536002"/>
            <a:ext cx="0" cy="2470324"/>
          </a:xfrm>
          <a:prstGeom prst="rect">
            <a:avLst/>
          </a:prstGeom>
          <a:noFill/>
          <a:ln>
            <a:noFill/>
          </a:ln>
        </p:spPr>
        <p:txBody>
          <a:bodyPr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1</a:t>
            </a:r>
          </a:p>
        </p:txBody>
      </p:sp>
      <p:sp>
        <p:nvSpPr>
          <p:cNvPr id="16" name="Rectangle 15">
            <a:extLst>
              <a:ext uri="{FF2B5EF4-FFF2-40B4-BE49-F238E27FC236}">
                <a16:creationId xmlns:a16="http://schemas.microsoft.com/office/drawing/2014/main" id="{A1D2C9ED-D3E4-752D-F66E-C8033C191DCA}"/>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13379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Storag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7F6983-9C55-DE2A-C617-06D589D2FC2A}"/>
              </a:ext>
            </a:extLst>
          </p:cNvPr>
          <p:cNvSpPr>
            <a:spLocks/>
          </p:cNvSpPr>
          <p:nvPr userDrawn="1"/>
        </p:nvSpPr>
        <p:spPr>
          <a:xfrm>
            <a:off x="432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2400" dirty="0"/>
          </a:p>
        </p:txBody>
      </p:sp>
      <p:cxnSp>
        <p:nvCxnSpPr>
          <p:cNvPr id="3" name="Connecteur droit 8">
            <a:extLst>
              <a:ext uri="{FF2B5EF4-FFF2-40B4-BE49-F238E27FC236}">
                <a16:creationId xmlns:a16="http://schemas.microsoft.com/office/drawing/2014/main" id="{BF751DF8-307B-B854-3011-952C734E7ADD}"/>
              </a:ext>
            </a:extLst>
          </p:cNvPr>
          <p:cNvCxnSpPr/>
          <p:nvPr userDrawn="1"/>
        </p:nvCxnSpPr>
        <p:spPr>
          <a:xfrm>
            <a:off x="607687" y="647520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65">
            <a:extLst>
              <a:ext uri="{FF2B5EF4-FFF2-40B4-BE49-F238E27FC236}">
                <a16:creationId xmlns:a16="http://schemas.microsoft.com/office/drawing/2014/main" id="{A1CDF024-EE6E-79B8-695D-9FE1ED7E9A5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956324" y="6117429"/>
            <a:ext cx="759600" cy="446963"/>
          </a:xfrm>
          <a:prstGeom prst="rect">
            <a:avLst/>
          </a:prstGeom>
        </p:spPr>
      </p:pic>
      <p:sp>
        <p:nvSpPr>
          <p:cNvPr id="5" name="Rectangle 4">
            <a:extLst>
              <a:ext uri="{FF2B5EF4-FFF2-40B4-BE49-F238E27FC236}">
                <a16:creationId xmlns:a16="http://schemas.microsoft.com/office/drawing/2014/main" id="{505B744E-7384-50FF-8DF5-03B4FDB548CB}"/>
              </a:ext>
            </a:extLst>
          </p:cNvPr>
          <p:cNvSpPr>
            <a:spLocks/>
          </p:cNvSpPr>
          <p:nvPr userDrawn="1"/>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dirty="0"/>
          </a:p>
        </p:txBody>
      </p:sp>
      <p:sp>
        <p:nvSpPr>
          <p:cNvPr id="6" name="Rectangle 5">
            <a:extLst>
              <a:ext uri="{FF2B5EF4-FFF2-40B4-BE49-F238E27FC236}">
                <a16:creationId xmlns:a16="http://schemas.microsoft.com/office/drawing/2014/main" id="{41211601-DCD8-8E60-E7C3-E6D6BED4B064}"/>
              </a:ext>
            </a:extLst>
          </p:cNvPr>
          <p:cNvSpPr/>
          <p:nvPr userDrawn="1"/>
        </p:nvSpPr>
        <p:spPr>
          <a:xfrm>
            <a:off x="394572" y="313152"/>
            <a:ext cx="782877" cy="281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dirty="0">
              <a:solidFill>
                <a:srgbClr val="FFFFFF"/>
              </a:solidFill>
              <a:latin typeface="Arial" panose="020B0604020202020204" pitchFamily="34" charset="0"/>
              <a:cs typeface="Arial" panose="020B0604020202020204" pitchFamily="34" charset="0"/>
            </a:endParaRPr>
          </a:p>
        </p:txBody>
      </p:sp>
      <p:sp>
        <p:nvSpPr>
          <p:cNvPr id="12" name="UpSlide Options" descr="{&#10;  &quot;NoBreadcrumb&quot;: true,&#10;  &quot;NoBreadcrumbNorReminder&quot;: true,&#10;  &quot;MinimumUpSlideVersion&quot;: &quot;0.0.0.0&quot;&#10;}" hidden="1">
            <a:extLst>
              <a:ext uri="{FF2B5EF4-FFF2-40B4-BE49-F238E27FC236}">
                <a16:creationId xmlns:a16="http://schemas.microsoft.com/office/drawing/2014/main" id="{D1214BAC-00B0-9495-6F75-44E83ADC2426}"/>
              </a:ext>
            </a:extLst>
          </p:cNvPr>
          <p:cNvSpPr/>
          <p:nvPr userDrawn="1"/>
        </p:nvSpPr>
        <p:spPr>
          <a:xfrm>
            <a:off x="9144000" y="6858000"/>
            <a:ext cx="0" cy="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dirty="0">
              <a:solidFill>
                <a:srgbClr val="FFFFFF"/>
              </a:solidFill>
              <a:latin typeface="Arial" panose="020B0604020202020204" pitchFamily="34" charset="0"/>
              <a:cs typeface="Arial" panose="020B0604020202020204" pitchFamily="34" charset="0"/>
            </a:endParaRPr>
          </a:p>
        </p:txBody>
      </p:sp>
      <p:sp>
        <p:nvSpPr>
          <p:cNvPr id="14" name="Plot Area">
            <a:extLst>
              <a:ext uri="{FF2B5EF4-FFF2-40B4-BE49-F238E27FC236}">
                <a16:creationId xmlns:a16="http://schemas.microsoft.com/office/drawing/2014/main" id="{F91BD09B-CD8C-29D2-8FBD-BF426533E2B2}"/>
              </a:ext>
            </a:extLst>
          </p:cNvPr>
          <p:cNvSpPr>
            <a:spLocks/>
          </p:cNvSpPr>
          <p:nvPr userDrawn="1">
            <p:custDataLst>
              <p:tags r:id="rId1"/>
            </p:custDataLst>
          </p:nvPr>
        </p:nvSpPr>
        <p:spPr>
          <a:xfrm>
            <a:off x="900001" y="1531200"/>
            <a:ext cx="7418388" cy="4243200"/>
          </a:xfrm>
          <a:prstGeom prst="rect">
            <a:avLst/>
          </a:prstGeom>
          <a:noFill/>
          <a:ln w="254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fr-FR" sz="1088" cap="none" baseline="0" dirty="0">
                <a:solidFill>
                  <a:srgbClr val="000000"/>
                </a:solidFill>
                <a:latin typeface="Arial" panose="020B0604020202020204" pitchFamily="34" charset="0"/>
                <a:cs typeface="Arial" panose="020B0604020202020204" pitchFamily="34" charset="0"/>
              </a:rPr>
              <a:t>Zone de tracé (NE PAS SUPPRIMER): cette forme délimite le haut et le bas de la zone dédiée à la table des matières.</a:t>
            </a:r>
          </a:p>
        </p:txBody>
      </p:sp>
      <p:sp>
        <p:nvSpPr>
          <p:cNvPr id="15" name="Slide Page Box">
            <a:extLst>
              <a:ext uri="{FF2B5EF4-FFF2-40B4-BE49-F238E27FC236}">
                <a16:creationId xmlns:a16="http://schemas.microsoft.com/office/drawing/2014/main" id="{D4C204A7-BA1C-970A-2766-504444459ADF}"/>
              </a:ext>
            </a:extLst>
          </p:cNvPr>
          <p:cNvSpPr txBox="1">
            <a:spLocks/>
          </p:cNvSpPr>
          <p:nvPr userDrawn="1">
            <p:custDataLst>
              <p:tags r:id="rId2"/>
            </p:custDataLst>
          </p:nvPr>
        </p:nvSpPr>
        <p:spPr>
          <a:xfrm>
            <a:off x="8318389" y="4750495"/>
            <a:ext cx="0" cy="195951"/>
          </a:xfrm>
          <a:prstGeom prst="rect">
            <a:avLst/>
          </a:prstGeom>
          <a:noFill/>
          <a:ln>
            <a:noFill/>
          </a:ln>
        </p:spPr>
        <p:txBody>
          <a:bodyPr wrap="none" lIns="0" tIns="0" rIns="0" bIns="0" rtlCol="0" anchor="t" anchorCtr="0">
            <a:noAutofit/>
          </a:bodyPr>
          <a:lstStyle/>
          <a:p>
            <a:pPr algn="r"/>
            <a:r>
              <a:rPr lang="fr-FR" sz="1333" b="0" i="0" dirty="0">
                <a:solidFill>
                  <a:schemeClr val="tx1"/>
                </a:solidFill>
                <a:latin typeface="Arial" panose="020B0604020202020204" pitchFamily="34" charset="0"/>
                <a:cs typeface="Arial" panose="020B0604020202020204" pitchFamily="34" charset="0"/>
              </a:rPr>
              <a:t>1</a:t>
            </a:r>
          </a:p>
        </p:txBody>
      </p:sp>
      <p:sp>
        <p:nvSpPr>
          <p:cNvPr id="16" name="Slide Title Box">
            <a:hlinkClick r:id="" action="ppaction://noaction"/>
            <a:extLst>
              <a:ext uri="{FF2B5EF4-FFF2-40B4-BE49-F238E27FC236}">
                <a16:creationId xmlns:a16="http://schemas.microsoft.com/office/drawing/2014/main" id="{4CD6135D-0D98-BDD6-C523-DB0EAD3FEE6A}"/>
              </a:ext>
            </a:extLst>
          </p:cNvPr>
          <p:cNvSpPr txBox="1">
            <a:spLocks/>
          </p:cNvSpPr>
          <p:nvPr userDrawn="1">
            <p:custDataLst>
              <p:tags r:id="rId3"/>
            </p:custDataLst>
          </p:nvPr>
        </p:nvSpPr>
        <p:spPr>
          <a:xfrm>
            <a:off x="900001" y="4750498"/>
            <a:ext cx="7418388" cy="195951"/>
          </a:xfrm>
          <a:prstGeom prst="rect">
            <a:avLst/>
          </a:prstGeom>
          <a:noFill/>
        </p:spPr>
        <p:txBody>
          <a:bodyPr vert="horz" wrap="square" lIns="108000" tIns="0" rIns="480000" bIns="0" rtlCol="0" anchor="t">
            <a:noAutofit/>
          </a:bodyPr>
          <a:lstStyle/>
          <a:p>
            <a:r>
              <a:rPr lang="fr-FR" sz="1333" b="0" i="0" dirty="0">
                <a:solidFill>
                  <a:schemeClr val="tx1"/>
                </a:solidFill>
                <a:latin typeface="Arial" panose="020B0604020202020204" pitchFamily="34" charset="0"/>
                <a:cs typeface="Arial" panose="020B0604020202020204" pitchFamily="34" charset="0"/>
              </a:rPr>
              <a:t>Titre de diapositive (NE PAS SUPPRIMER)</a:t>
            </a:r>
          </a:p>
        </p:txBody>
      </p:sp>
      <p:sp>
        <p:nvSpPr>
          <p:cNvPr id="18" name="Subsection Page Box">
            <a:hlinkClick r:id="" action="ppaction://noaction"/>
            <a:extLst>
              <a:ext uri="{FF2B5EF4-FFF2-40B4-BE49-F238E27FC236}">
                <a16:creationId xmlns:a16="http://schemas.microsoft.com/office/drawing/2014/main" id="{B40FDA69-048D-8774-7E0D-287F0F385827}"/>
              </a:ext>
            </a:extLst>
          </p:cNvPr>
          <p:cNvSpPr txBox="1">
            <a:spLocks/>
          </p:cNvSpPr>
          <p:nvPr userDrawn="1">
            <p:custDataLst>
              <p:tags r:id="rId4"/>
            </p:custDataLst>
          </p:nvPr>
        </p:nvSpPr>
        <p:spPr>
          <a:xfrm>
            <a:off x="8318389" y="1536002"/>
            <a:ext cx="0" cy="2470324"/>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tIns="0" rIns="0" bIns="0" rtlCol="0" anchor="t" anchorCtr="0">
            <a:noAutofit/>
          </a:bodyPr>
          <a:lstStyle/>
          <a:p>
            <a:pPr algn="r"/>
            <a:r>
              <a:rPr lang="fr-FR" sz="133" b="0" dirty="0">
                <a:noFill/>
                <a:latin typeface="Arial" panose="020B0604020202020204" pitchFamily="34" charset="0"/>
                <a:cs typeface="Arial" panose="020B0604020202020204" pitchFamily="34" charset="0"/>
              </a:rPr>
              <a:t>6</a:t>
            </a:r>
          </a:p>
        </p:txBody>
      </p:sp>
      <p:sp>
        <p:nvSpPr>
          <p:cNvPr id="17" name="Subsection Title Box">
            <a:hlinkClick r:id="" action="ppaction://noaction"/>
            <a:extLst>
              <a:ext uri="{FF2B5EF4-FFF2-40B4-BE49-F238E27FC236}">
                <a16:creationId xmlns:a16="http://schemas.microsoft.com/office/drawing/2014/main" id="{171DE9BB-7670-5434-E1CE-2066F2C5F383}"/>
              </a:ext>
            </a:extLst>
          </p:cNvPr>
          <p:cNvSpPr txBox="1">
            <a:spLocks/>
          </p:cNvSpPr>
          <p:nvPr userDrawn="1">
            <p:custDataLst>
              <p:tags r:id="rId5"/>
            </p:custDataLst>
          </p:nvPr>
        </p:nvSpPr>
        <p:spPr>
          <a:xfrm>
            <a:off x="900001" y="1536002"/>
            <a:ext cx="7418388" cy="2470324"/>
          </a:xfrm>
          <a:prstGeom prst="rect">
            <a:avLst/>
          </a:prstGeom>
          <a:noFill/>
        </p:spPr>
        <p:txBody>
          <a:bodyPr vert="horz" wrap="square" lIns="0" tIns="1824000" rIns="0" bIns="0" rtlCol="0" anchor="t" anchorCtr="0">
            <a:noAutofit/>
          </a:bodyPr>
          <a:lstStyle/>
          <a:p>
            <a:r>
              <a:rPr lang="fr-FR" sz="3300" b="0" spc="50" baseline="0" dirty="0">
                <a:solidFill>
                  <a:schemeClr val="tx1"/>
                </a:solidFill>
                <a:latin typeface="Arial" panose="020B0604020202020204" pitchFamily="34" charset="0"/>
                <a:cs typeface="Arial" panose="020B0604020202020204" pitchFamily="34" charset="0"/>
              </a:rPr>
              <a:t>Titre de sous-section (NE PAS SUPPRIMER)</a:t>
            </a:r>
          </a:p>
        </p:txBody>
      </p:sp>
      <p:sp>
        <p:nvSpPr>
          <p:cNvPr id="19" name="Subsection Index Box">
            <a:hlinkClick r:id="" action="ppaction://noaction"/>
            <a:extLst>
              <a:ext uri="{FF2B5EF4-FFF2-40B4-BE49-F238E27FC236}">
                <a16:creationId xmlns:a16="http://schemas.microsoft.com/office/drawing/2014/main" id="{3D96E4CD-3A56-1027-93EE-27F3CF8F58BC}"/>
              </a:ext>
            </a:extLst>
          </p:cNvPr>
          <p:cNvSpPr txBox="1">
            <a:spLocks/>
          </p:cNvSpPr>
          <p:nvPr userDrawn="1">
            <p:custDataLst>
              <p:tags r:id="rId6"/>
            </p:custDataLst>
          </p:nvPr>
        </p:nvSpPr>
        <p:spPr bwMode="auto">
          <a:xfrm>
            <a:off x="900000" y="1536002"/>
            <a:ext cx="0" cy="2470324"/>
          </a:xfrm>
          <a:prstGeom prst="roundRect">
            <a:avLst>
              <a:gd name="adj" fmla="val 6411"/>
            </a:avLst>
          </a:prstGeom>
          <a:noFill/>
          <a:effectLst/>
        </p:spPr>
        <p:txBody>
          <a:bodyPr vert="horz" wrap="none" lIns="0" tIns="0" rIns="0" bIns="0" numCol="1" rtlCol="0" anchor="t" anchorCtr="0" compatLnSpc="1">
            <a:prstTxWarp prst="textNoShape">
              <a:avLst/>
            </a:prstTxWarp>
            <a:noAutofit/>
          </a:bodyPr>
          <a:lstStyle/>
          <a:p>
            <a:pPr algn="l" rtl="0" fontAlgn="base">
              <a:spcBef>
                <a:spcPct val="20000"/>
              </a:spcBef>
              <a:spcAft>
                <a:spcPct val="0"/>
              </a:spcAft>
              <a:buClr>
                <a:srgbClr val="376092"/>
              </a:buClr>
              <a:buSzPct val="60000"/>
              <a:buFont typeface="Garamond" pitchFamily="18" charset="0"/>
            </a:pPr>
            <a:r>
              <a:rPr lang="fr-FR" sz="8900" b="0" i="0" kern="1200" cap="none" baseline="0" dirty="0">
                <a:solidFill>
                  <a:srgbClr val="00C3F1"/>
                </a:solidFill>
                <a:effectLst/>
                <a:latin typeface="Arial" panose="020B0604020202020204" pitchFamily="34" charset="0"/>
                <a:ea typeface="+mj-ea"/>
                <a:cs typeface="Arial" panose="020B0604020202020204" pitchFamily="34" charset="0"/>
              </a:rPr>
              <a:t>1.1</a:t>
            </a:r>
          </a:p>
        </p:txBody>
      </p:sp>
      <p:sp>
        <p:nvSpPr>
          <p:cNvPr id="20" name="Section Page Box">
            <a:extLst>
              <a:ext uri="{FF2B5EF4-FFF2-40B4-BE49-F238E27FC236}">
                <a16:creationId xmlns:a16="http://schemas.microsoft.com/office/drawing/2014/main" id="{8122B5CE-8E17-CC50-B42D-7EDC45640DF3}"/>
              </a:ext>
            </a:extLst>
          </p:cNvPr>
          <p:cNvSpPr txBox="1">
            <a:spLocks/>
          </p:cNvSpPr>
          <p:nvPr userDrawn="1">
            <p:custDataLst>
              <p:tags r:id="rId7"/>
            </p:custDataLst>
          </p:nvPr>
        </p:nvSpPr>
        <p:spPr>
          <a:xfrm>
            <a:off x="8318389" y="1536000"/>
            <a:ext cx="0" cy="0"/>
          </a:xfrm>
          <a:prstGeom prst="rect">
            <a:avLst/>
          </a:prstGeom>
          <a:noFill/>
        </p:spPr>
        <p:txBody>
          <a:bodyPr wrap="none" lIns="0" tIns="0" rIns="0" bIns="326585" rtlCol="0" anchor="t" anchorCtr="0">
            <a:noAutofit/>
          </a:bodyPr>
          <a:lstStyle/>
          <a:p>
            <a:pPr algn="r"/>
            <a:r>
              <a:rPr lang="fr-FR" sz="133" b="1" dirty="0">
                <a:noFill/>
                <a:latin typeface="Arial" panose="020B0604020202020204" pitchFamily="34" charset="0"/>
                <a:cs typeface="Arial" panose="020B0604020202020204" pitchFamily="34" charset="0"/>
              </a:rPr>
              <a:t> 2</a:t>
            </a:r>
          </a:p>
        </p:txBody>
      </p:sp>
      <p:sp>
        <p:nvSpPr>
          <p:cNvPr id="21" name="Section Title Box">
            <a:extLst>
              <a:ext uri="{FF2B5EF4-FFF2-40B4-BE49-F238E27FC236}">
                <a16:creationId xmlns:a16="http://schemas.microsoft.com/office/drawing/2014/main" id="{96968018-1C72-FF0E-0476-9CAF1022B6C0}"/>
              </a:ext>
            </a:extLst>
          </p:cNvPr>
          <p:cNvSpPr txBox="1">
            <a:spLocks/>
          </p:cNvSpPr>
          <p:nvPr userDrawn="1">
            <p:custDataLst>
              <p:tags r:id="rId8"/>
            </p:custDataLst>
          </p:nvPr>
        </p:nvSpPr>
        <p:spPr>
          <a:xfrm>
            <a:off x="900001" y="1536000"/>
            <a:ext cx="7418388" cy="0"/>
          </a:xfrm>
          <a:prstGeom prst="rect">
            <a:avLst/>
          </a:prstGeom>
          <a:noFill/>
          <a:ln>
            <a:noFill/>
          </a:ln>
        </p:spPr>
        <p:txBody>
          <a:bodyPr wrap="square" lIns="0" tIns="0" rIns="0" bIns="0" rtlCol="0" anchor="t" anchorCtr="0">
            <a:noAutofit/>
          </a:bodyPr>
          <a:lstStyle/>
          <a:p>
            <a:r>
              <a:rPr lang="fr-FR" sz="3467" b="0" dirty="0">
                <a:noFill/>
                <a:latin typeface="Arial" panose="020B0604020202020204" pitchFamily="34" charset="0"/>
                <a:cs typeface="Arial" panose="020B0604020202020204" pitchFamily="34" charset="0"/>
              </a:rPr>
              <a:t>Titre de section (NE PAS SUPPRIMER)</a:t>
            </a:r>
          </a:p>
        </p:txBody>
      </p:sp>
      <p:sp>
        <p:nvSpPr>
          <p:cNvPr id="31" name="Section Index Box">
            <a:extLst>
              <a:ext uri="{FF2B5EF4-FFF2-40B4-BE49-F238E27FC236}">
                <a16:creationId xmlns:a16="http://schemas.microsoft.com/office/drawing/2014/main" id="{EB431A7A-A7B8-22E8-DD93-1D7B79755C44}"/>
              </a:ext>
            </a:extLst>
          </p:cNvPr>
          <p:cNvSpPr txBox="1">
            <a:spLocks/>
          </p:cNvSpPr>
          <p:nvPr userDrawn="1">
            <p:custDataLst>
              <p:tags r:id="rId9"/>
            </p:custDataLst>
          </p:nvPr>
        </p:nvSpPr>
        <p:spPr>
          <a:xfrm>
            <a:off x="900000" y="1536000"/>
            <a:ext cx="0" cy="0"/>
          </a:xfrm>
          <a:prstGeom prst="rect">
            <a:avLst/>
          </a:prstGeom>
          <a:noFill/>
          <a:ln>
            <a:noFill/>
          </a:ln>
        </p:spPr>
        <p:txBody>
          <a:bodyPr wrap="none" lIns="0" tIns="0" rIns="0" bIns="326585" rtlCol="0" anchor="ctr" anchorCtr="0">
            <a:noAutofit/>
          </a:bodyPr>
          <a:lstStyle/>
          <a:p>
            <a:pPr algn="l"/>
            <a:r>
              <a:rPr lang="fr-FR" sz="9600" b="0" cap="none" baseline="0" dirty="0">
                <a:noFill/>
                <a:latin typeface="Arial" panose="020B0604020202020204" pitchFamily="34" charset="0"/>
                <a:cs typeface="Arial" panose="020B0604020202020204" pitchFamily="34" charset="0"/>
              </a:rPr>
              <a:t>1</a:t>
            </a:r>
          </a:p>
        </p:txBody>
      </p:sp>
      <p:sp>
        <p:nvSpPr>
          <p:cNvPr id="7" name="Rectangle 6">
            <a:extLst>
              <a:ext uri="{FF2B5EF4-FFF2-40B4-BE49-F238E27FC236}">
                <a16:creationId xmlns:a16="http://schemas.microsoft.com/office/drawing/2014/main" id="{96ECED36-2BEF-9A54-69D2-DE02A7C87BF4}"/>
              </a:ext>
            </a:extLst>
          </p:cNvPr>
          <p:cNvSpPr/>
          <p:nvPr userDrawn="1">
            <p:custDataLst>
              <p:tags r:id="rId10"/>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4064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minder shapes Storage Layou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B7D946D-03D4-EEA6-652E-5B97FD157ACF}"/>
              </a:ext>
            </a:extLst>
          </p:cNvPr>
          <p:cNvSpPr txBox="1">
            <a:spLocks/>
          </p:cNvSpPr>
          <p:nvPr userDrawn="1">
            <p:custDataLst>
              <p:tags r:id="rId1"/>
            </p:custDataLst>
          </p:nvPr>
        </p:nvSpPr>
        <p:spPr>
          <a:xfrm>
            <a:off x="539999" y="192000"/>
            <a:ext cx="8063999" cy="192000"/>
          </a:xfrm>
          <a:prstGeom prst="rect">
            <a:avLst/>
          </a:prstGeom>
          <a:noFill/>
        </p:spPr>
        <p:txBody>
          <a:bodyPr vert="horz" wrap="square" lIns="0" tIns="0" rIns="0" bIns="0" rtlCol="0">
            <a:noAutofit/>
          </a:bodyPr>
          <a:lstStyle/>
          <a:p>
            <a:pPr algn="r"/>
            <a:r>
              <a:rPr lang="fr-FR" sz="800" cap="all" baseline="0" dirty="0">
                <a:solidFill>
                  <a:schemeClr val="tx1"/>
                </a:solidFill>
                <a:latin typeface="Arial" panose="020B0604020202020204" pitchFamily="34" charset="0"/>
                <a:cs typeface="Arial" panose="020B0604020202020204" pitchFamily="34" charset="0"/>
              </a:rPr>
              <a:t>&lt;%SECTIONNUM%&gt;&lt;%DOTIFSECNUM%&gt;&lt;%SPACEIFSECNUM%&gt;&lt;%SECTIONNAME%&gt;&lt;%SPACEIFINSUBSEC%&gt;&lt;%TIRETIFINSUBSEC%&gt;&lt;%SPACEIFINSUBSEC%&gt;&lt;%SUBSECTIONNUM%&gt;&lt;%DOTIFSUBSECNUM%&gt;&lt;%SPACEIFSUBSECNUM%&gt;&lt;%SUBSECTIONNAME%&gt;</a:t>
            </a:r>
          </a:p>
        </p:txBody>
      </p:sp>
      <p:sp>
        <p:nvSpPr>
          <p:cNvPr id="2" name="Rectangle 1">
            <a:extLst>
              <a:ext uri="{FF2B5EF4-FFF2-40B4-BE49-F238E27FC236}">
                <a16:creationId xmlns:a16="http://schemas.microsoft.com/office/drawing/2014/main" id="{14059B4E-EE35-4BAF-8819-E421298FF623}"/>
              </a:ext>
            </a:extLst>
          </p:cNvPr>
          <p:cNvSpPr/>
          <p:nvPr userDrawn="1">
            <p:custDataLst>
              <p:tags r:id="rId2"/>
            </p:custDataLst>
          </p:nvPr>
        </p:nvSpPr>
        <p:spPr>
          <a:xfrm>
            <a:off x="0" y="0"/>
            <a:ext cx="9144000" cy="6858000"/>
          </a:xfrm>
          <a:prstGeom prst="rect">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80150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3EDB33-C378-4E2D-9F84-D0DF9FF83CE7}"/>
              </a:ext>
            </a:extLst>
          </p:cNvPr>
          <p:cNvSpPr>
            <a:spLocks/>
          </p:cNvSpPr>
          <p:nvPr/>
        </p:nvSpPr>
        <p:spPr>
          <a:xfrm>
            <a:off x="0" y="2982867"/>
            <a:ext cx="9144000" cy="7578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4000" tIns="0" rIns="864000" bIns="0" numCol="1" spcCol="0" rtlCol="0" fromWordArt="0" anchor="ctr" anchorCtr="0" forceAA="0" compatLnSpc="1">
            <a:prstTxWarp prst="textNoShape">
              <a:avLst/>
            </a:prstTxWarp>
            <a:noAutofit/>
          </a:bodyPr>
          <a:lstStyle/>
          <a:p>
            <a:pPr algn="l"/>
            <a:r>
              <a:rPr lang="fr-FR" sz="1200" dirty="0">
                <a:solidFill>
                  <a:schemeClr val="tx1"/>
                </a:solidFill>
                <a:latin typeface="Arial" panose="020B0604020202020204" pitchFamily="34" charset="0"/>
                <a:cs typeface="Arial" panose="020B0604020202020204" pitchFamily="34" charset="0"/>
              </a:rPr>
              <a:t>- To insert a cover image, go to UpSlide </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Library  01.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Generic</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Content  06.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Covers</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double click the image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you</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want</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then</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put </a:t>
            </a:r>
            <a:r>
              <a:rPr lang="en-US" sz="1200" noProof="0" dirty="0">
                <a:solidFill>
                  <a:schemeClr val="tx1"/>
                </a:solidFill>
                <a:latin typeface="Arial" panose="020B0604020202020204" pitchFamily="34" charset="0"/>
                <a:cs typeface="Arial" panose="020B0604020202020204" pitchFamily="34" charset="0"/>
                <a:sym typeface="Wingdings" panose="05000000000000000000" pitchFamily="2" charset="2"/>
              </a:rPr>
              <a:t>it</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in background</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 To insert a cover banner, go to UpSlide </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Library  01.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Generic</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Content  06. </a:t>
            </a:r>
            <a:r>
              <a:rPr lang="fr-FR" sz="1200" dirty="0" err="1">
                <a:solidFill>
                  <a:schemeClr val="tx1"/>
                </a:solidFill>
                <a:latin typeface="Arial" panose="020B0604020202020204" pitchFamily="34" charset="0"/>
                <a:cs typeface="Arial" panose="020B0604020202020204" pitchFamily="34" charset="0"/>
                <a:sym typeface="Wingdings" panose="05000000000000000000" pitchFamily="2" charset="2"/>
              </a:rPr>
              <a:t>Covers</a:t>
            </a:r>
            <a:r>
              <a:rPr lang="fr-FR" sz="1200" dirty="0">
                <a:solidFill>
                  <a:schemeClr val="tx1"/>
                </a:solidFill>
                <a:latin typeface="Arial" panose="020B0604020202020204" pitchFamily="34" charset="0"/>
                <a:cs typeface="Arial" panose="020B0604020202020204" pitchFamily="34" charset="0"/>
                <a:sym typeface="Wingdings" panose="05000000000000000000" pitchFamily="2" charset="2"/>
              </a:rPr>
              <a:t>: double click the banner</a:t>
            </a:r>
          </a:p>
        </p:txBody>
      </p:sp>
      <p:sp>
        <p:nvSpPr>
          <p:cNvPr id="21" name="Espace réservé du texte 7">
            <a:extLst>
              <a:ext uri="{FF2B5EF4-FFF2-40B4-BE49-F238E27FC236}">
                <a16:creationId xmlns:a16="http://schemas.microsoft.com/office/drawing/2014/main" id="{2AF392C9-0F74-49B6-9020-3AF5F003EBA1}"/>
              </a:ext>
            </a:extLst>
          </p:cNvPr>
          <p:cNvSpPr>
            <a:spLocks noGrp="1"/>
          </p:cNvSpPr>
          <p:nvPr>
            <p:ph type="body" sz="quarter" idx="31"/>
          </p:nvPr>
        </p:nvSpPr>
        <p:spPr>
          <a:xfrm>
            <a:off x="0" y="3786400"/>
            <a:ext cx="9144000" cy="2073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2" name="Title 1"/>
          <p:cNvSpPr>
            <a:spLocks noGrp="1"/>
          </p:cNvSpPr>
          <p:nvPr>
            <p:ph type="ctrTitle" hasCustomPrompt="1"/>
          </p:nvPr>
        </p:nvSpPr>
        <p:spPr>
          <a:xfrm>
            <a:off x="828000" y="4325045"/>
            <a:ext cx="7772400" cy="1338789"/>
          </a:xfrm>
        </p:spPr>
        <p:txBody>
          <a:bodyPr lIns="0" tIns="0" rIns="0" bIns="0" anchor="t" anchorCtr="0">
            <a:normAutofit/>
          </a:bodyPr>
          <a:lstStyle>
            <a:lvl1pPr algn="l">
              <a:lnSpc>
                <a:spcPct val="80000"/>
              </a:lnSpc>
              <a:defRPr sz="2500" b="0" cap="none" baseline="0">
                <a:solidFill>
                  <a:schemeClr val="bg1"/>
                </a:solidFill>
              </a:defRPr>
            </a:lvl1pPr>
          </a:lstStyle>
          <a:p>
            <a:r>
              <a:rPr lang="fr-FR" dirty="0" err="1"/>
              <a:t>Presentation</a:t>
            </a:r>
            <a:r>
              <a:rPr lang="fr-FR" dirty="0"/>
              <a:t> </a:t>
            </a:r>
            <a:r>
              <a:rPr lang="fr-FR" dirty="0" err="1"/>
              <a:t>title</a:t>
            </a:r>
            <a:r>
              <a:rPr lang="fr-FR" dirty="0"/>
              <a:t> first line</a:t>
            </a:r>
            <a:br>
              <a:rPr lang="fr-FR" dirty="0"/>
            </a:br>
            <a:r>
              <a:rPr lang="fr-FR" dirty="0"/>
              <a:t>second line of </a:t>
            </a:r>
            <a:r>
              <a:rPr lang="fr-FR" dirty="0" err="1"/>
              <a:t>title</a:t>
            </a:r>
            <a:r>
              <a:rPr lang="fr-FR" dirty="0"/>
              <a:t> and </a:t>
            </a:r>
            <a:r>
              <a:rPr lang="fr-FR" dirty="0" err="1"/>
              <a:t>other</a:t>
            </a:r>
            <a:r>
              <a:rPr lang="fr-FR" dirty="0"/>
              <a:t> text,</a:t>
            </a:r>
            <a:br>
              <a:rPr lang="fr-FR" dirty="0"/>
            </a:br>
            <a:r>
              <a:rPr lang="fr-FR" dirty="0" err="1"/>
              <a:t>third</a:t>
            </a:r>
            <a:r>
              <a:rPr lang="fr-FR" dirty="0"/>
              <a:t> line of </a:t>
            </a:r>
            <a:r>
              <a:rPr lang="fr-FR" dirty="0" err="1"/>
              <a:t>title</a:t>
            </a:r>
            <a:endParaRPr lang="en-US" dirty="0"/>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p:ph type="body" sz="quarter" idx="28" hasCustomPrompt="1"/>
          </p:nvPr>
        </p:nvSpPr>
        <p:spPr>
          <a:xfrm>
            <a:off x="828000" y="3996300"/>
            <a:ext cx="7772400" cy="242802"/>
          </a:xfrm>
        </p:spPr>
        <p:txBody>
          <a:bodyPr/>
          <a:lstStyle>
            <a:lvl1pPr marL="0" indent="0">
              <a:buFontTx/>
              <a:buNone/>
              <a:defRPr sz="1000">
                <a:solidFill>
                  <a:schemeClr val="bg1"/>
                </a:solidFill>
              </a:defRPr>
            </a:lvl1pPr>
          </a:lstStyle>
          <a:p>
            <a:pPr lvl="0"/>
            <a:r>
              <a:rPr lang="fr-FR" dirty="0"/>
              <a:t>XX </a:t>
            </a:r>
            <a:r>
              <a:rPr lang="fr-FR" dirty="0" err="1"/>
              <a:t>month</a:t>
            </a:r>
            <a:r>
              <a:rPr lang="fr-FR" dirty="0"/>
              <a:t>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p:ph type="sldNum" sz="quarter" idx="30"/>
          </p:nvPr>
        </p:nvSpPr>
        <p:spPr/>
        <p:txBody>
          <a:bodyPr/>
          <a:lstStyle>
            <a:lvl1pPr>
              <a:defRPr>
                <a:noFill/>
              </a:defRPr>
            </a:lvl1pPr>
          </a:lstStyle>
          <a:p>
            <a:fld id="{93534A71-F031-4745-A4F4-C4E9863EEEA6}" type="slidenum">
              <a:rPr lang="fr-FR" smtClean="0"/>
              <a:t>‹N°›</a:t>
            </a:fld>
            <a:endParaRPr lang="fr-FR"/>
          </a:p>
        </p:txBody>
      </p:sp>
      <p:sp>
        <p:nvSpPr>
          <p:cNvPr id="23" name="Espace réservé du texte 7">
            <a:extLst>
              <a:ext uri="{FF2B5EF4-FFF2-40B4-BE49-F238E27FC236}">
                <a16:creationId xmlns:a16="http://schemas.microsoft.com/office/drawing/2014/main" id="{C3C99556-04D4-4A3E-AA26-69AD063293F2}"/>
              </a:ext>
            </a:extLst>
          </p:cNvPr>
          <p:cNvSpPr>
            <a:spLocks noGrp="1"/>
          </p:cNvSpPr>
          <p:nvPr>
            <p:ph type="body" sz="quarter" idx="32"/>
          </p:nvPr>
        </p:nvSpPr>
        <p:spPr>
          <a:xfrm>
            <a:off x="862925" y="2769400"/>
            <a:ext cx="964800" cy="39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24" name="Espace réservé du texte 7">
            <a:extLst>
              <a:ext uri="{FF2B5EF4-FFF2-40B4-BE49-F238E27FC236}">
                <a16:creationId xmlns:a16="http://schemas.microsoft.com/office/drawing/2014/main" id="{6FE63213-BC59-48D9-8DCC-B2E8D9668A96}"/>
              </a:ext>
            </a:extLst>
          </p:cNvPr>
          <p:cNvSpPr>
            <a:spLocks noGrp="1"/>
          </p:cNvSpPr>
          <p:nvPr>
            <p:ph type="body" sz="quarter" idx="33"/>
          </p:nvPr>
        </p:nvSpPr>
        <p:spPr>
          <a:xfrm>
            <a:off x="862925" y="6036400"/>
            <a:ext cx="964800" cy="39600"/>
          </a:xfrm>
          <a:solidFill>
            <a:srgbClr val="003C64"/>
          </a:solidFill>
        </p:spPr>
        <p:txBody>
          <a:bodyPr/>
          <a:lstStyle>
            <a:lvl1pPr marL="0" indent="0">
              <a:buNone/>
              <a:defRPr>
                <a:noFill/>
              </a:defRPr>
            </a:lvl1pPr>
          </a:lstStyle>
          <a:p>
            <a:pPr lvl="0"/>
            <a:r>
              <a:rPr lang="fr-FR"/>
              <a:t>Cliquez pour modifier les styles du texte du masque</a:t>
            </a:r>
          </a:p>
        </p:txBody>
      </p:sp>
      <p:sp>
        <p:nvSpPr>
          <p:cNvPr id="15" name="Espace réservé du texte 14">
            <a:extLst>
              <a:ext uri="{FF2B5EF4-FFF2-40B4-BE49-F238E27FC236}">
                <a16:creationId xmlns:a16="http://schemas.microsoft.com/office/drawing/2014/main" id="{91374F78-A193-415E-9103-5E100DA2655C}"/>
              </a:ext>
            </a:extLst>
          </p:cNvPr>
          <p:cNvSpPr>
            <a:spLocks noGrp="1"/>
          </p:cNvSpPr>
          <p:nvPr>
            <p:ph type="body" sz="quarter" idx="34"/>
          </p:nvPr>
        </p:nvSpPr>
        <p:spPr>
          <a:xfrm>
            <a:off x="540000" y="540000"/>
            <a:ext cx="1612800" cy="1612800"/>
          </a:xfrm>
          <a:blipFill>
            <a:blip r:embed="rId2"/>
            <a:stretch>
              <a:fillRect/>
            </a:stretch>
          </a:blipFill>
        </p:spPr>
        <p:txBody>
          <a:bodyPr/>
          <a:lstStyle>
            <a:lvl1pPr marL="0" indent="0">
              <a:buNone/>
              <a:defRPr>
                <a:noFill/>
              </a:defRPr>
            </a:lvl1pPr>
            <a:lvl2pPr marL="180000" indent="0">
              <a:buNone/>
              <a:defRPr>
                <a:noFill/>
              </a:defRPr>
            </a:lvl2pPr>
            <a:lvl3pPr marL="360000" indent="0">
              <a:buNone/>
              <a:defRPr>
                <a:noFill/>
              </a:defRPr>
            </a:lvl3pPr>
            <a:lvl4pPr marL="0" indent="0">
              <a:buFont typeface="Arial" panose="020B0604020202020204" pitchFamily="34" charset="0"/>
              <a:buNone/>
              <a:defRPr>
                <a:noFill/>
              </a:defRPr>
            </a:lvl4pPr>
            <a:lvl5pPr marL="0" indent="0">
              <a:buFont typeface="Arial" panose="020B0604020202020204" pitchFamily="34" charset="0"/>
              <a:buNone/>
              <a:defRPr>
                <a:noFill/>
              </a:defRPr>
            </a:lvl5pPr>
          </a:lstStyle>
          <a:p>
            <a:pPr lvl="0"/>
            <a:r>
              <a:rPr lang="fr-FR"/>
              <a:t>Cliquez pour modifier les styles du texte du masque</a:t>
            </a:r>
          </a:p>
        </p:txBody>
      </p:sp>
      <p:sp>
        <p:nvSpPr>
          <p:cNvPr id="5" name="Espace réservé du texte 4">
            <a:extLst>
              <a:ext uri="{FF2B5EF4-FFF2-40B4-BE49-F238E27FC236}">
                <a16:creationId xmlns:a16="http://schemas.microsoft.com/office/drawing/2014/main" id="{CBCAC1A5-B99D-4724-83B0-1BE5FDE23462}"/>
              </a:ext>
            </a:extLst>
          </p:cNvPr>
          <p:cNvSpPr>
            <a:spLocks noGrp="1"/>
          </p:cNvSpPr>
          <p:nvPr>
            <p:ph type="body" sz="quarter" idx="35" hasCustomPrompt="1"/>
          </p:nvPr>
        </p:nvSpPr>
        <p:spPr>
          <a:xfrm>
            <a:off x="2152800" y="6011000"/>
            <a:ext cx="6451198" cy="580300"/>
          </a:xfrm>
        </p:spPr>
        <p:txBody>
          <a:bodyPr/>
          <a:lstStyle>
            <a:lvl1pPr marL="0" indent="0">
              <a:spcBef>
                <a:spcPts val="0"/>
              </a:spcBef>
              <a:buNone/>
              <a:defRPr sz="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z="800" dirty="0"/>
              <a:t>Legal – Sources</a:t>
            </a:r>
          </a:p>
        </p:txBody>
      </p:sp>
    </p:spTree>
    <p:extLst>
      <p:ext uri="{BB962C8B-B14F-4D97-AF65-F5344CB8AC3E}">
        <p14:creationId xmlns:p14="http://schemas.microsoft.com/office/powerpoint/2010/main" val="173485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825169"/>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142756258"/>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Tree>
    <p:extLst>
      <p:ext uri="{BB962C8B-B14F-4D97-AF65-F5344CB8AC3E}">
        <p14:creationId xmlns:p14="http://schemas.microsoft.com/office/powerpoint/2010/main" val="3910638700"/>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nchor="t"/>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182345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27998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971831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 3">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137878-64A6-7031-189D-980A48E88B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354991" y="3930610"/>
            <a:ext cx="576894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533799"/>
            <a:ext cx="3752319" cy="897682"/>
          </a:xfrm>
        </p:spPr>
        <p:txBody>
          <a:bodyPr lIns="0" tIns="0" rIns="0" bIns="0" anchor="b" anchorCtr="0">
            <a:normAutofit/>
          </a:bodyPr>
          <a:lstStyle>
            <a:lvl1pPr algn="l">
              <a:lnSpc>
                <a:spcPct val="80000"/>
              </a:lnSpc>
              <a:defRPr sz="3000" b="1" cap="none" baseline="0">
                <a:solidFill>
                  <a:schemeClr val="bg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6054725"/>
            <a:ext cx="988668" cy="258165"/>
          </a:xfrm>
        </p:spPr>
        <p:txBody>
          <a:bodyPr anchor="b"/>
          <a:lstStyle>
            <a:lvl1pPr marL="0" indent="0">
              <a:buFontTx/>
              <a:buNone/>
              <a:defRPr sz="900" cap="all" baseline="0">
                <a:solidFill>
                  <a:schemeClr val="bg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800" y="3815607"/>
            <a:ext cx="3752318" cy="890381"/>
          </a:xfrm>
        </p:spPr>
        <p:txBody>
          <a:bodyPr/>
          <a:lstStyle>
            <a:lvl1pPr marL="0" indent="0">
              <a:buNone/>
              <a:defRPr sz="1700">
                <a:solidFill>
                  <a:schemeClr val="bg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2C99CD08-5A73-654F-B326-1071927757ED}"/>
              </a:ext>
            </a:extLst>
          </p:cNvPr>
          <p:cNvSpPr>
            <a:spLocks noGrp="1"/>
          </p:cNvSpPr>
          <p:nvPr userDrawn="1">
            <p:ph type="body" sz="quarter" idx="37" hasCustomPrompt="1"/>
          </p:nvPr>
        </p:nvSpPr>
        <p:spPr>
          <a:xfrm>
            <a:off x="2130477" y="6054725"/>
            <a:ext cx="2766642" cy="258165"/>
          </a:xfrm>
        </p:spPr>
        <p:txBody>
          <a:bodyPr anchor="b"/>
          <a:lstStyle>
            <a:lvl1pPr marL="90000" indent="-90000">
              <a:spcBef>
                <a:spcPts val="0"/>
              </a:spcBef>
              <a:buClr>
                <a:schemeClr val="bg1"/>
              </a:buClr>
              <a:buSzPct val="100000"/>
              <a:buFont typeface="Arial" panose="020B0604020202020204" pitchFamily="34" charset="0"/>
              <a:buChar char="•"/>
              <a:defRPr sz="900">
                <a:solidFill>
                  <a:schemeClr val="bg1"/>
                </a:solidFill>
              </a:defRPr>
            </a:lvl1pPr>
          </a:lstStyle>
          <a:p>
            <a:pPr lvl="0"/>
            <a:r>
              <a:rPr lang="fr-FR" dirty="0"/>
              <a:t>Legal - Sources</a:t>
            </a:r>
          </a:p>
        </p:txBody>
      </p:sp>
      <p:pic>
        <p:nvPicPr>
          <p:cNvPr id="3" name="Graphique 59">
            <a:extLst>
              <a:ext uri="{FF2B5EF4-FFF2-40B4-BE49-F238E27FC236}">
                <a16:creationId xmlns:a16="http://schemas.microsoft.com/office/drawing/2014/main" id="{9CD4D6BF-5E86-5DC0-EF05-56FE63881ED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56401" y="637200"/>
            <a:ext cx="1547998" cy="722759"/>
          </a:xfrm>
          <a:prstGeom prst="rect">
            <a:avLst/>
          </a:prstGeom>
        </p:spPr>
      </p:pic>
    </p:spTree>
    <p:extLst>
      <p:ext uri="{BB962C8B-B14F-4D97-AF65-F5344CB8AC3E}">
        <p14:creationId xmlns:p14="http://schemas.microsoft.com/office/powerpoint/2010/main" val="1819438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3378134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04080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664255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3">
            <a:extLst>
              <a:ext uri="{FF2B5EF4-FFF2-40B4-BE49-F238E27FC236}">
                <a16:creationId xmlns:a16="http://schemas.microsoft.com/office/drawing/2014/main" id="{F90A59C8-3429-4351-8B18-BEE8473D8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417708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426721"/>
            <a:ext cx="8063998" cy="5666104"/>
          </a:xfrm>
        </p:spPr>
        <p:txBody>
          <a:bodyPr lIns="0" anchor="t"/>
          <a:lstStyle>
            <a:lvl1pPr marL="180000" indent="-180000">
              <a:spcBef>
                <a:spcPts val="1000"/>
              </a:spcBef>
              <a:buSzPct val="100000"/>
              <a:buFont typeface="Symbol" panose="05050102010706020507" pitchFamily="18" charset="2"/>
              <a:buChar char="-"/>
              <a:defRPr sz="1000">
                <a:solidFill>
                  <a:srgbClr val="00A0E3"/>
                </a:solidFill>
              </a:defRPr>
            </a:lvl1pPr>
            <a:lvl2pPr marL="180000" indent="0" algn="just">
              <a:spcBef>
                <a:spcPts val="500"/>
              </a:spcBef>
              <a:buFontTx/>
              <a:buNone/>
              <a:defRPr sz="800">
                <a:solidFill>
                  <a:schemeClr val="bg1">
                    <a:lumMod val="50000"/>
                  </a:schemeClr>
                </a:solidFill>
              </a:defRPr>
            </a:lvl2pPr>
            <a:lvl3pPr marL="180000" indent="0" algn="just">
              <a:spcBef>
                <a:spcPts val="500"/>
              </a:spcBef>
              <a:buFontTx/>
              <a:buNone/>
              <a:defRPr sz="800">
                <a:solidFill>
                  <a:schemeClr val="bg1">
                    <a:lumMod val="50000"/>
                  </a:schemeClr>
                </a:solidFill>
              </a:defRPr>
            </a:lvl3pPr>
            <a:lvl4pPr marL="180000" algn="just">
              <a:spcBef>
                <a:spcPts val="500"/>
              </a:spcBef>
              <a:buFontTx/>
              <a:buNone/>
              <a:defRPr sz="800">
                <a:solidFill>
                  <a:schemeClr val="bg1">
                    <a:lumMod val="50000"/>
                  </a:schemeClr>
                </a:solidFill>
              </a:defRPr>
            </a:lvl4pPr>
            <a:lvl5pPr marL="180000" algn="just">
              <a:spcBef>
                <a:spcPts val="500"/>
              </a:spcBef>
              <a:buFontTx/>
              <a:buNone/>
              <a:defRPr sz="800">
                <a:solidFill>
                  <a:schemeClr val="bg1">
                    <a:lumMod val="50000"/>
                  </a:schemeClr>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152133953"/>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765753" y="1084589"/>
            <a:ext cx="7775998" cy="466228"/>
          </a:xfrm>
        </p:spPr>
        <p:txBody>
          <a:bodyPr anchor="t" anchorCtr="0"/>
          <a:lstStyle>
            <a:lvl1pPr>
              <a:defRPr sz="3400" b="0">
                <a:solidFill>
                  <a:srgbClr val="00B4E0"/>
                </a:solidFill>
              </a:defRPr>
            </a:lvl1pPr>
          </a:lstStyle>
          <a:p>
            <a:r>
              <a:rPr lang="fr-FR"/>
              <a:t>Modifiez le style du titre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Rectangle 5">
            <a:extLst>
              <a:ext uri="{FF2B5EF4-FFF2-40B4-BE49-F238E27FC236}">
                <a16:creationId xmlns:a16="http://schemas.microsoft.com/office/drawing/2014/main" id="{74901E2C-D02B-4E1E-89B2-ED6ED1F2798B}"/>
              </a:ext>
            </a:extLst>
          </p:cNvPr>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8" name="Rectangle 7">
            <a:extLst>
              <a:ext uri="{FF2B5EF4-FFF2-40B4-BE49-F238E27FC236}">
                <a16:creationId xmlns:a16="http://schemas.microsoft.com/office/drawing/2014/main" id="{EB6DF320-3EB4-4123-BC58-A1C96A3649FB}"/>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9" name="Rectangle 8">
            <a:extLst>
              <a:ext uri="{FF2B5EF4-FFF2-40B4-BE49-F238E27FC236}">
                <a16:creationId xmlns:a16="http://schemas.microsoft.com/office/drawing/2014/main" id="{25A78DC2-2CF9-460C-BEF5-E13D7AD6F805}"/>
              </a:ext>
            </a:extLst>
          </p:cNvPr>
          <p:cNvSpPr>
            <a:spLocks/>
          </p:cNvSpPr>
          <p:nvPr/>
        </p:nvSpPr>
        <p:spPr>
          <a:xfrm>
            <a:off x="796719" y="799865"/>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solidFill>
                <a:srgbClr val="00B4E0"/>
              </a:solidFill>
            </a:endParaRPr>
          </a:p>
        </p:txBody>
      </p:sp>
      <p:cxnSp>
        <p:nvCxnSpPr>
          <p:cNvPr id="10" name="Connecteur droit 9">
            <a:extLst>
              <a:ext uri="{FF2B5EF4-FFF2-40B4-BE49-F238E27FC236}">
                <a16:creationId xmlns:a16="http://schemas.microsoft.com/office/drawing/2014/main" id="{501D8C00-A09F-44F1-B1AB-B65389AEF1E5}"/>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3">
            <a:extLst>
              <a:ext uri="{FF2B5EF4-FFF2-40B4-BE49-F238E27FC236}">
                <a16:creationId xmlns:a16="http://schemas.microsoft.com/office/drawing/2014/main" id="{B9B94CD9-5976-4187-B0D1-6FCFB5070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27103516"/>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93534A71-F031-4745-A4F4-C4E9863EEEA6}" type="slidenum">
              <a:rPr lang="fr-FR" smtClean="0"/>
              <a:t>‹N°›</a:t>
            </a:fld>
            <a:endParaRPr lang="fr-FR"/>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828000" y="5362219"/>
            <a:ext cx="7772400" cy="291826"/>
          </a:xfrm>
        </p:spPr>
        <p:txBody>
          <a:bodyPr/>
          <a:lstStyle>
            <a:lvl1pPr marL="0" indent="0">
              <a:buNone/>
              <a:defRPr sz="1200">
                <a:solidFill>
                  <a:srgbClr val="003C64"/>
                </a:solidFill>
              </a:defRPr>
            </a:lvl1pPr>
          </a:lstStyle>
          <a:p>
            <a:r>
              <a:rPr lang="fr-FR" dirty="0" err="1"/>
              <a:t>Another</a:t>
            </a:r>
            <a:r>
              <a:rPr lang="fr-FR" dirty="0"/>
              <a:t> text on one line</a:t>
            </a:r>
          </a:p>
        </p:txBody>
      </p:sp>
      <p:sp>
        <p:nvSpPr>
          <p:cNvPr id="16" name="Rectangle 15">
            <a:extLst>
              <a:ext uri="{FF2B5EF4-FFF2-40B4-BE49-F238E27FC236}">
                <a16:creationId xmlns:a16="http://schemas.microsoft.com/office/drawing/2014/main" id="{EC08A750-AF86-4535-88C6-1CA7F0B31DFF}"/>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7" name="Connecteur droit 16">
            <a:extLst>
              <a:ext uri="{FF2B5EF4-FFF2-40B4-BE49-F238E27FC236}">
                <a16:creationId xmlns:a16="http://schemas.microsoft.com/office/drawing/2014/main" id="{62D8E55B-AAA6-40F7-B1C8-F82DB45BA1F2}"/>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pic>
        <p:nvPicPr>
          <p:cNvPr id="9" name="Graphique 3">
            <a:extLst>
              <a:ext uri="{FF2B5EF4-FFF2-40B4-BE49-F238E27FC236}">
                <a16:creationId xmlns:a16="http://schemas.microsoft.com/office/drawing/2014/main" id="{2E5A6076-99DA-40CF-8DD6-36B844431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4010986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_Cover+Souce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A15309-2EEA-AB4A-8263-B8D7E4246473}"/>
              </a:ext>
            </a:extLst>
          </p:cNvPr>
          <p:cNvPicPr>
            <a:picLocks noChangeAspect="1"/>
          </p:cNvPicPr>
          <p:nvPr/>
        </p:nvPicPr>
        <p:blipFill>
          <a:blip r:embed="rId2"/>
          <a:srcRect/>
          <a:stretch/>
        </p:blipFill>
        <p:spPr>
          <a:xfrm>
            <a:off x="5013" y="0"/>
            <a:ext cx="9133973" cy="6857999"/>
          </a:xfrm>
          <a:prstGeom prst="rect">
            <a:avLst/>
          </a:prstGeom>
        </p:spPr>
      </p:pic>
      <p:sp>
        <p:nvSpPr>
          <p:cNvPr id="21" name="Rectangle 20"/>
          <p:cNvSpPr/>
          <p:nvPr/>
        </p:nvSpPr>
        <p:spPr>
          <a:xfrm>
            <a:off x="0" y="2917350"/>
            <a:ext cx="9144000" cy="139721"/>
          </a:xfrm>
          <a:prstGeom prst="rect">
            <a:avLst/>
          </a:prstGeom>
          <a:solidFill>
            <a:srgbClr val="00C3F1">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3" name="Rectangle 22"/>
          <p:cNvSpPr/>
          <p:nvPr/>
        </p:nvSpPr>
        <p:spPr>
          <a:xfrm>
            <a:off x="0" y="3118950"/>
            <a:ext cx="9144000" cy="139721"/>
          </a:xfrm>
          <a:prstGeom prst="rect">
            <a:avLst/>
          </a:prstGeom>
          <a:solidFill>
            <a:srgbClr val="1596C8">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4" name="Rectangle 23"/>
          <p:cNvSpPr/>
          <p:nvPr/>
        </p:nvSpPr>
        <p:spPr>
          <a:xfrm>
            <a:off x="0" y="3316950"/>
            <a:ext cx="9144000" cy="139721"/>
          </a:xfrm>
          <a:prstGeom prst="rect">
            <a:avLst/>
          </a:prstGeom>
          <a:solidFill>
            <a:srgbClr val="0073A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5" name="Rectangle 24"/>
          <p:cNvSpPr/>
          <p:nvPr/>
        </p:nvSpPr>
        <p:spPr>
          <a:xfrm>
            <a:off x="0" y="3518550"/>
            <a:ext cx="9144000" cy="139721"/>
          </a:xfrm>
          <a:prstGeom prst="rect">
            <a:avLst/>
          </a:prstGeom>
          <a:solidFill>
            <a:srgbClr val="00548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12" name="Rectangle 11">
            <a:extLst>
              <a:ext uri="{FF2B5EF4-FFF2-40B4-BE49-F238E27FC236}">
                <a16:creationId xmlns:a16="http://schemas.microsoft.com/office/drawing/2014/main" id="{E6201B04-B3A3-CA44-9EB0-6332D3A25B1F}"/>
              </a:ext>
            </a:extLst>
          </p:cNvPr>
          <p:cNvSpPr/>
          <p:nvPr/>
        </p:nvSpPr>
        <p:spPr>
          <a:xfrm>
            <a:off x="0" y="3901500"/>
            <a:ext cx="9144000" cy="1882800"/>
          </a:xfrm>
          <a:prstGeom prst="rect">
            <a:avLst/>
          </a:prstGeom>
          <a:solidFill>
            <a:srgbClr val="0F265C">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sp>
        <p:nvSpPr>
          <p:cNvPr id="14" name="Title 1">
            <a:extLst>
              <a:ext uri="{FF2B5EF4-FFF2-40B4-BE49-F238E27FC236}">
                <a16:creationId xmlns:a16="http://schemas.microsoft.com/office/drawing/2014/main" id="{F5451459-982B-984C-91B1-EB8A406548F6}"/>
              </a:ext>
            </a:extLst>
          </p:cNvPr>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fr-FR"/>
              <a:t>Modifiez le style du titre</a:t>
            </a:r>
            <a:endParaRPr lang="en-US" dirty="0"/>
          </a:p>
        </p:txBody>
      </p:sp>
      <p:sp>
        <p:nvSpPr>
          <p:cNvPr id="15" name="Subtitle 2">
            <a:extLst>
              <a:ext uri="{FF2B5EF4-FFF2-40B4-BE49-F238E27FC236}">
                <a16:creationId xmlns:a16="http://schemas.microsoft.com/office/drawing/2014/main" id="{E64AA6EA-706D-EA47-A038-D551EA87C9BA}"/>
              </a:ext>
            </a:extLst>
          </p:cNvPr>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fr-FR"/>
              <a:t>Modifiez le style des sous-titres du masque</a:t>
            </a:r>
            <a:endParaRPr lang="en-US" dirty="0"/>
          </a:p>
        </p:txBody>
      </p:sp>
      <p:pic>
        <p:nvPicPr>
          <p:cNvPr id="16" name="Image 16">
            <a:extLst>
              <a:ext uri="{FF2B5EF4-FFF2-40B4-BE49-F238E27FC236}">
                <a16:creationId xmlns:a16="http://schemas.microsoft.com/office/drawing/2014/main" id="{C32237D4-8B11-4702-8FB1-6ED836C42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3579" y="4707000"/>
            <a:ext cx="1612800" cy="1612800"/>
          </a:xfrm>
          <a:prstGeom prst="rect">
            <a:avLst/>
          </a:prstGeom>
        </p:spPr>
      </p:pic>
    </p:spTree>
    <p:extLst>
      <p:ext uri="{BB962C8B-B14F-4D97-AF65-F5344CB8AC3E}">
        <p14:creationId xmlns:p14="http://schemas.microsoft.com/office/powerpoint/2010/main" val="3621317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V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pic>
        <p:nvPicPr>
          <p:cNvPr id="7" name="Graphique 3">
            <a:extLst>
              <a:ext uri="{FF2B5EF4-FFF2-40B4-BE49-F238E27FC236}">
                <a16:creationId xmlns:a16="http://schemas.microsoft.com/office/drawing/2014/main" id="{8D34C37C-293B-4DE4-8259-31004870A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918784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1_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764500" y="1603256"/>
            <a:ext cx="7772090" cy="1446644"/>
          </a:xfrm>
        </p:spPr>
        <p:txBody>
          <a:bodyPr>
            <a:noAutofit/>
          </a:bodyPr>
          <a:lstStyle>
            <a:lvl1pPr marL="0" indent="0">
              <a:buNone/>
              <a:defRPr sz="8900">
                <a:solidFill>
                  <a:srgbClr val="00B4E0"/>
                </a:solidFill>
              </a:defRPr>
            </a:lvl1pPr>
          </a:lstStyle>
          <a:p>
            <a:pPr lvl="0"/>
            <a:r>
              <a:rPr lang="fr-FR"/>
              <a:t>Modifiez les styles du texte du masque</a:t>
            </a:r>
          </a:p>
        </p:txBody>
      </p:sp>
      <p:sp>
        <p:nvSpPr>
          <p:cNvPr id="13" name="Rectangle 12"/>
          <p:cNvSpPr/>
          <p:nvPr/>
        </p:nvSpPr>
        <p:spPr>
          <a:xfrm>
            <a:off x="0" y="3144679"/>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le 1"/>
          <p:cNvSpPr>
            <a:spLocks noGrp="1"/>
          </p:cNvSpPr>
          <p:nvPr>
            <p:ph type="title"/>
          </p:nvPr>
        </p:nvSpPr>
        <p:spPr>
          <a:xfrm>
            <a:off x="828000" y="3375265"/>
            <a:ext cx="7772090" cy="502324"/>
          </a:xfrm>
        </p:spPr>
        <p:txBody>
          <a:bodyPr anchor="t" anchorCtr="0">
            <a:normAutofit/>
          </a:bodyPr>
          <a:lstStyle>
            <a:lvl1pPr>
              <a:defRPr sz="3300" b="0"/>
            </a:lvl1pPr>
          </a:lstStyle>
          <a:p>
            <a:r>
              <a:rPr lang="fr-FR"/>
              <a:t>Modifiez le style du titre</a:t>
            </a:r>
            <a:endParaRPr lang="en-US" dirty="0"/>
          </a:p>
        </p:txBody>
      </p:sp>
      <p:sp>
        <p:nvSpPr>
          <p:cNvPr id="3" name="Text Placeholder 2"/>
          <p:cNvSpPr>
            <a:spLocks noGrp="1"/>
          </p:cNvSpPr>
          <p:nvPr>
            <p:ph type="body" idx="1" hasCustomPrompt="1"/>
          </p:nvPr>
        </p:nvSpPr>
        <p:spPr>
          <a:xfrm>
            <a:off x="828000" y="3914165"/>
            <a:ext cx="7772090" cy="1332188"/>
          </a:xfrm>
        </p:spPr>
        <p:txBody>
          <a:bodyPr>
            <a:normAutofit/>
          </a:bodyPr>
          <a:lstStyle>
            <a:lvl1pPr marL="0" indent="0">
              <a:buNone/>
              <a:defRPr sz="22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9" name="Rectangle 8"/>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5" name="Espace réservé du texte 14"/>
          <p:cNvSpPr>
            <a:spLocks noGrp="1"/>
          </p:cNvSpPr>
          <p:nvPr>
            <p:ph type="body" sz="quarter" idx="14"/>
          </p:nvPr>
        </p:nvSpPr>
        <p:spPr>
          <a:xfrm>
            <a:off x="828000" y="5266898"/>
            <a:ext cx="7772090" cy="291826"/>
          </a:xfrm>
        </p:spPr>
        <p:txBody>
          <a:bodyPr>
            <a:normAutofit/>
          </a:bodyPr>
          <a:lstStyle>
            <a:lvl1pPr marL="0" indent="0">
              <a:buNone/>
              <a:defRPr sz="1200" spc="50" baseline="0">
                <a:solidFill>
                  <a:schemeClr val="tx1"/>
                </a:solidFill>
              </a:defRPr>
            </a:lvl1pPr>
          </a:lstStyle>
          <a:p>
            <a:pPr lvl="0"/>
            <a:r>
              <a:rPr lang="fr-FR"/>
              <a:t>Modifiez les styles du texte du masque</a:t>
            </a:r>
          </a:p>
        </p:txBody>
      </p:sp>
      <p:cxnSp>
        <p:nvCxnSpPr>
          <p:cNvPr id="17" name="Connecteur droit 16"/>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que 3">
            <a:extLst>
              <a:ext uri="{FF2B5EF4-FFF2-40B4-BE49-F238E27FC236}">
                <a16:creationId xmlns:a16="http://schemas.microsoft.com/office/drawing/2014/main" id="{322B1E83-3B59-4594-890E-A2767DCDE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47153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 4">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3FECD-1E2B-7C16-EE3C-34DCEB50EC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201300"/>
            <a:ext cx="3731999" cy="1680036"/>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990080"/>
            <a:ext cx="3731999" cy="1029915"/>
          </a:xfrm>
        </p:spPr>
        <p:txBody>
          <a:bodyPr/>
          <a:lstStyle>
            <a:lvl1pPr marL="0" indent="0">
              <a:buNone/>
              <a:defRPr sz="1700">
                <a:solidFill>
                  <a:schemeClr val="tx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CE9FE0F1-985F-26A6-0D8C-A6109CBBF4FB}"/>
              </a:ext>
            </a:extLst>
          </p:cNvPr>
          <p:cNvSpPr>
            <a:spLocks noGrp="1"/>
          </p:cNvSpPr>
          <p:nvPr userDrawn="1">
            <p:ph type="body" sz="quarter" idx="37" hasCustomPrompt="1"/>
          </p:nvPr>
        </p:nvSpPr>
        <p:spPr>
          <a:xfrm>
            <a:off x="2127661" y="5471832"/>
            <a:ext cx="2749138"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29F29CC9-4882-C11A-F2ED-292F0CB78E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33962939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_Contents">
    <p:spTree>
      <p:nvGrpSpPr>
        <p:cNvPr id="1" name=""/>
        <p:cNvGrpSpPr/>
        <p:nvPr/>
      </p:nvGrpSpPr>
      <p:grpSpPr>
        <a:xfrm>
          <a:off x="0" y="0"/>
          <a:ext cx="0" cy="0"/>
          <a:chOff x="0" y="0"/>
          <a:chExt cx="0" cy="0"/>
        </a:xfrm>
      </p:grpSpPr>
      <p:sp>
        <p:nvSpPr>
          <p:cNvPr id="11" name="Rectangle 10"/>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re 1"/>
          <p:cNvSpPr>
            <a:spLocks noGrp="1"/>
          </p:cNvSpPr>
          <p:nvPr>
            <p:ph type="title"/>
          </p:nvPr>
        </p:nvSpPr>
        <p:spPr>
          <a:xfrm>
            <a:off x="828000" y="1084589"/>
            <a:ext cx="7775998" cy="466228"/>
          </a:xfrm>
        </p:spPr>
        <p:txBody>
          <a:bodyPr>
            <a:noAutofit/>
          </a:bodyPr>
          <a:lstStyle>
            <a:lvl1pPr>
              <a:defRPr sz="3400" b="0">
                <a:solidFill>
                  <a:srgbClr val="00B4E0"/>
                </a:solidFill>
              </a:defRPr>
            </a:lvl1pPr>
          </a:lstStyle>
          <a:p>
            <a:r>
              <a:rPr lang="fr-FR"/>
              <a:t>Modifiez le style du titre</a:t>
            </a:r>
            <a:endParaRPr lang="fr-FR" dirty="0"/>
          </a:p>
        </p:txBody>
      </p:sp>
      <p:sp>
        <p:nvSpPr>
          <p:cNvPr id="3" name="Espace réservé du pied de page 2"/>
          <p:cNvSpPr>
            <a:spLocks noGrp="1"/>
          </p:cNvSpPr>
          <p:nvPr>
            <p:ph type="ftr" sz="quarter" idx="10"/>
          </p:nvPr>
        </p:nvSpPr>
        <p:spPr/>
        <p:txBody>
          <a:bodyPr/>
          <a:lstStyle/>
          <a:p>
            <a:r>
              <a:rPr lang="de-DE" dirty="0"/>
              <a:t>Amundi Label ISR UCITS ETF – Rapport </a:t>
            </a:r>
            <a:r>
              <a:rPr lang="de-DE" dirty="0" err="1"/>
              <a:t>Annuel</a:t>
            </a:r>
            <a:r>
              <a:rPr lang="de-DE" dirty="0"/>
              <a:t> Label ISR 2024</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6" name="Rectangle 5"/>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9" name="Espace réservé du texte 8"/>
          <p:cNvSpPr>
            <a:spLocks noGrp="1"/>
          </p:cNvSpPr>
          <p:nvPr>
            <p:ph type="body" sz="quarter" idx="12"/>
          </p:nvPr>
        </p:nvSpPr>
        <p:spPr>
          <a:xfrm>
            <a:off x="828000" y="2102399"/>
            <a:ext cx="7775998" cy="3452401"/>
          </a:xfrm>
        </p:spPr>
        <p:txBody>
          <a:bodyPr/>
          <a:lstStyle>
            <a:lvl1pPr marL="269875" indent="-263525">
              <a:spcBef>
                <a:spcPts val="1200"/>
              </a:spcBef>
              <a:buClr>
                <a:schemeClr val="accent1"/>
              </a:buClr>
              <a:buSzPct val="100000"/>
              <a:buFont typeface="+mj-lt"/>
              <a:buAutoNum type="arabicPeriod"/>
              <a:tabLst/>
              <a:defRPr b="1">
                <a:solidFill>
                  <a:schemeClr val="tx1"/>
                </a:solidFill>
              </a:defRPr>
            </a:lvl1pPr>
            <a:lvl2pPr marL="536575" indent="-133350">
              <a:spcBef>
                <a:spcPts val="800"/>
              </a:spcBef>
              <a:tabLst/>
              <a:defRPr sz="1200"/>
            </a:lvl2pPr>
            <a:lvl3pPr marL="270000" indent="-265113">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fr-FR"/>
              <a:t>Modifiez les styles du texte du masque</a:t>
            </a:r>
          </a:p>
          <a:p>
            <a:pPr lvl="1"/>
            <a:r>
              <a:rPr lang="fr-FR"/>
              <a:t>Deuxième niveau</a:t>
            </a:r>
          </a:p>
        </p:txBody>
      </p:sp>
      <p:cxnSp>
        <p:nvCxnSpPr>
          <p:cNvPr id="13" name="Connecteur droit 12"/>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que 3">
            <a:extLst>
              <a:ext uri="{FF2B5EF4-FFF2-40B4-BE49-F238E27FC236}">
                <a16:creationId xmlns:a16="http://schemas.microsoft.com/office/drawing/2014/main" id="{75495728-6D12-4406-A4E3-3B094284E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146681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0" y="698265"/>
            <a:ext cx="8063999" cy="388800"/>
          </a:xfrm>
        </p:spPr>
        <p:txBody>
          <a:bodyPr/>
          <a:lstStyle/>
          <a:p>
            <a:r>
              <a:rPr lang="fr-FR"/>
              <a:t>Modifiez le style du titre</a:t>
            </a:r>
            <a:endParaRPr lang="en-US" dirty="0"/>
          </a:p>
        </p:txBody>
      </p:sp>
      <p:sp>
        <p:nvSpPr>
          <p:cNvPr id="3" name="Content Placeholder 2"/>
          <p:cNvSpPr>
            <a:spLocks noGrp="1"/>
          </p:cNvSpPr>
          <p:nvPr>
            <p:ph sz="half" idx="1"/>
          </p:nvPr>
        </p:nvSpPr>
        <p:spPr>
          <a:xfrm>
            <a:off x="539999" y="1548000"/>
            <a:ext cx="3974851"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48000"/>
            <a:ext cx="3974848"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7" name="Slide Number Placeholder 6"/>
          <p:cNvSpPr>
            <a:spLocks noGrp="1"/>
          </p:cNvSpPr>
          <p:nvPr>
            <p:ph type="sldNum" sz="quarter" idx="12"/>
          </p:nvPr>
        </p:nvSpPr>
        <p:spPr/>
        <p:txBody>
          <a:bodyPr/>
          <a:lstStyle/>
          <a:p>
            <a:fld id="{93534A71-F031-4745-A4F4-C4E9863EEEA6}" type="slidenum">
              <a:rPr lang="fr-FR" smtClean="0"/>
              <a:t>‹N°›</a:t>
            </a:fld>
            <a:endParaRPr lang="fr-FR"/>
          </a:p>
        </p:txBody>
      </p:sp>
      <p:sp>
        <p:nvSpPr>
          <p:cNvPr id="9" name="Espace réservé du texte 8"/>
          <p:cNvSpPr>
            <a:spLocks noGrp="1"/>
          </p:cNvSpPr>
          <p:nvPr>
            <p:ph type="body" sz="quarter" idx="13"/>
          </p:nvPr>
        </p:nvSpPr>
        <p:spPr>
          <a:xfrm>
            <a:off x="539750" y="1087065"/>
            <a:ext cx="8064500" cy="306000"/>
          </a:xfrm>
        </p:spPr>
        <p:txBody>
          <a:bodyPr>
            <a:normAutofit/>
          </a:bodyPr>
          <a:lstStyle>
            <a:lvl1pPr marL="0" indent="0">
              <a:buNone/>
              <a:defRPr sz="1600">
                <a:solidFill>
                  <a:schemeClr val="tx1"/>
                </a:solidFill>
              </a:defRPr>
            </a:lvl1pPr>
          </a:lstStyle>
          <a:p>
            <a:pPr lvl="0"/>
            <a:r>
              <a:rPr lang="fr-FR"/>
              <a:t>Modifiez les styles du texte du masque</a:t>
            </a:r>
          </a:p>
        </p:txBody>
      </p:sp>
      <p:sp>
        <p:nvSpPr>
          <p:cNvPr id="8" name="Espace réservé du contenu 7"/>
          <p:cNvSpPr>
            <a:spLocks noGrp="1"/>
          </p:cNvSpPr>
          <p:nvPr>
            <p:ph sz="quarter" idx="14"/>
          </p:nvPr>
        </p:nvSpPr>
        <p:spPr>
          <a:xfrm>
            <a:off x="539750" y="5461000"/>
            <a:ext cx="8064248" cy="622300"/>
          </a:xfrm>
        </p:spPr>
        <p:txBody>
          <a:bodyPr anchor="b"/>
          <a:lstStyle>
            <a:lvl1pPr marL="6350" indent="0" algn="just">
              <a:buNone/>
              <a:defRPr sz="800">
                <a:solidFill>
                  <a:schemeClr val="tx2"/>
                </a:solidFill>
              </a:defRPr>
            </a:lvl1pPr>
          </a:lstStyle>
          <a:p>
            <a:pPr lvl="0"/>
            <a:r>
              <a:rPr lang="fr-FR"/>
              <a:t>Modifiez les styles du texte du masque</a:t>
            </a:r>
          </a:p>
        </p:txBody>
      </p:sp>
    </p:spTree>
    <p:extLst>
      <p:ext uri="{BB962C8B-B14F-4D97-AF65-F5344CB8AC3E}">
        <p14:creationId xmlns:p14="http://schemas.microsoft.com/office/powerpoint/2010/main" val="1708288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Disclaimer">
    <p:spTree>
      <p:nvGrpSpPr>
        <p:cNvPr id="1" name=""/>
        <p:cNvGrpSpPr/>
        <p:nvPr/>
      </p:nvGrpSpPr>
      <p:grpSpPr>
        <a:xfrm>
          <a:off x="0" y="0"/>
          <a:ext cx="0" cy="0"/>
          <a:chOff x="0" y="0"/>
          <a:chExt cx="0" cy="0"/>
        </a:xfrm>
      </p:grpSpPr>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p>
            <a:r>
              <a:rPr lang="de-DE" dirty="0"/>
              <a:t>Amundi Label ISR UCITS ETF – Rapport </a:t>
            </a:r>
            <a:r>
              <a:rPr lang="de-DE" dirty="0" err="1"/>
              <a:t>Annuel</a:t>
            </a:r>
            <a:r>
              <a:rPr lang="de-DE" dirty="0"/>
              <a:t> Label ISR 2024</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7" name="Espace réservé du texte 6"/>
          <p:cNvSpPr>
            <a:spLocks noGrp="1"/>
          </p:cNvSpPr>
          <p:nvPr>
            <p:ph type="body" sz="quarter" idx="12"/>
          </p:nvPr>
        </p:nvSpPr>
        <p:spPr>
          <a:xfrm>
            <a:off x="539998" y="1368055"/>
            <a:ext cx="8063999" cy="4462645"/>
          </a:xfrm>
        </p:spPr>
        <p:txBody>
          <a:bodyPr anchor="b"/>
          <a:lstStyle>
            <a:lvl1pPr marL="177800" indent="-171450">
              <a:tabLst/>
              <a:defRPr sz="1000">
                <a:solidFill>
                  <a:schemeClr val="accent1"/>
                </a:solidFill>
              </a:defRPr>
            </a:lvl1pPr>
            <a:lvl2pPr marL="177800" indent="0" algn="just">
              <a:buNone/>
              <a:tabLst/>
              <a:defRPr sz="800">
                <a:solidFill>
                  <a:schemeClr val="tx2"/>
                </a:solidFill>
              </a:defRPr>
            </a:lvl2pPr>
          </a:lstStyle>
          <a:p>
            <a:pPr lvl="0"/>
            <a:r>
              <a:rPr lang="fr-FR"/>
              <a:t>Modifiez les styles du texte du masque</a:t>
            </a:r>
          </a:p>
          <a:p>
            <a:pPr lvl="1"/>
            <a:r>
              <a:rPr lang="fr-FR"/>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49CED6BF-A0B8-4858-AD6E-04329D08E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932174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3"/>
          <p:cNvSpPr/>
          <p:nvPr/>
        </p:nvSpPr>
        <p:spPr bwMode="white">
          <a:xfrm>
            <a:off x="0" y="859971"/>
            <a:ext cx="9144000" cy="163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6" name="Rectangle 5"/>
          <p:cNvSpPr/>
          <p:nvPr/>
        </p:nvSpPr>
        <p:spPr>
          <a:xfrm>
            <a:off x="828000" y="1620000"/>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7" name="Rectangle 6"/>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2" name="Espace réservé du texte 10"/>
          <p:cNvSpPr>
            <a:spLocks noGrp="1"/>
          </p:cNvSpPr>
          <p:nvPr>
            <p:ph type="body" sz="quarter" idx="13" hasCustomPrompt="1"/>
          </p:nvPr>
        </p:nvSpPr>
        <p:spPr>
          <a:xfrm>
            <a:off x="764500" y="1698577"/>
            <a:ext cx="7772090" cy="1446644"/>
          </a:xfrm>
        </p:spPr>
        <p:txBody>
          <a:bodyPr>
            <a:noAutofit/>
          </a:bodyPr>
          <a:lstStyle>
            <a:lvl1pPr marL="0" indent="0">
              <a:buNone/>
              <a:defRPr sz="8900">
                <a:solidFill>
                  <a:srgbClr val="00B4E0"/>
                </a:solidFill>
              </a:defRPr>
            </a:lvl1pPr>
          </a:lstStyle>
          <a:p>
            <a:pPr lvl="0"/>
            <a:r>
              <a:rPr lang="fr-FR" dirty="0"/>
              <a:t>XX</a:t>
            </a:r>
          </a:p>
        </p:txBody>
      </p:sp>
      <p:sp>
        <p:nvSpPr>
          <p:cNvPr id="13" name="Title 1"/>
          <p:cNvSpPr>
            <a:spLocks noGrp="1"/>
          </p:cNvSpPr>
          <p:nvPr>
            <p:ph type="title" hasCustomPrompt="1"/>
          </p:nvPr>
        </p:nvSpPr>
        <p:spPr>
          <a:xfrm>
            <a:off x="828000" y="3470586"/>
            <a:ext cx="7772090" cy="502324"/>
          </a:xfrm>
        </p:spPr>
        <p:txBody>
          <a:bodyPr anchor="t" anchorCtr="0">
            <a:normAutofit/>
          </a:bodyPr>
          <a:lstStyle>
            <a:lvl1pPr>
              <a:defRPr sz="3000" b="0"/>
            </a:lvl1pPr>
          </a:lstStyle>
          <a:p>
            <a:r>
              <a:rPr lang="fr-FR" dirty="0" err="1"/>
              <a:t>Title</a:t>
            </a:r>
            <a:r>
              <a:rPr lang="fr-FR" dirty="0"/>
              <a:t> 1</a:t>
            </a:r>
            <a:endParaRPr lang="en-US" dirty="0"/>
          </a:p>
        </p:txBody>
      </p:sp>
      <p:sp>
        <p:nvSpPr>
          <p:cNvPr id="14" name="Text Placeholder 2"/>
          <p:cNvSpPr>
            <a:spLocks noGrp="1"/>
          </p:cNvSpPr>
          <p:nvPr>
            <p:ph type="body" idx="1" hasCustomPrompt="1"/>
          </p:nvPr>
        </p:nvSpPr>
        <p:spPr>
          <a:xfrm>
            <a:off x="828000" y="3972910"/>
            <a:ext cx="7772090" cy="1332188"/>
          </a:xfrm>
        </p:spPr>
        <p:txBody>
          <a:bodyPr>
            <a:normAutofit/>
          </a:bodyPr>
          <a:lstStyle>
            <a:lvl1pPr marL="0" indent="0">
              <a:buNone/>
              <a:defRPr sz="2500" spc="8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15" name="Espace réservé du texte 14"/>
          <p:cNvSpPr>
            <a:spLocks noGrp="1"/>
          </p:cNvSpPr>
          <p:nvPr>
            <p:ph type="body" sz="quarter" idx="14" hasCustomPrompt="1"/>
          </p:nvPr>
        </p:nvSpPr>
        <p:spPr>
          <a:xfrm>
            <a:off x="828000" y="5362219"/>
            <a:ext cx="7772090" cy="291826"/>
          </a:xfrm>
        </p:spPr>
        <p:txBody>
          <a:bodyPr>
            <a:normAutofit/>
          </a:bodyPr>
          <a:lstStyle>
            <a:lvl1pPr marL="0" indent="0">
              <a:buNone/>
              <a:defRPr sz="1200" spc="50" baseline="0">
                <a:solidFill>
                  <a:schemeClr val="tx1"/>
                </a:solidFill>
                <a:latin typeface="Arial" panose="020B0604020202020204" pitchFamily="34" charset="0"/>
                <a:cs typeface="Arial" panose="020B0604020202020204" pitchFamily="34" charset="0"/>
              </a:defRPr>
            </a:lvl1pPr>
          </a:lstStyle>
          <a:p>
            <a:pPr lvl="0"/>
            <a:r>
              <a:rPr lang="fr-FR" dirty="0" err="1"/>
              <a:t>Another</a:t>
            </a:r>
            <a:r>
              <a:rPr lang="fr-FR" dirty="0"/>
              <a:t> </a:t>
            </a:r>
            <a:r>
              <a:rPr lang="fr-FR" dirty="0" err="1"/>
              <a:t>text</a:t>
            </a:r>
            <a:r>
              <a:rPr lang="fr-FR" dirty="0"/>
              <a:t> on one line</a:t>
            </a:r>
          </a:p>
        </p:txBody>
      </p:sp>
    </p:spTree>
    <p:extLst>
      <p:ext uri="{BB962C8B-B14F-4D97-AF65-F5344CB8AC3E}">
        <p14:creationId xmlns:p14="http://schemas.microsoft.com/office/powerpoint/2010/main" val="1957177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_Disclaimer">
    <p:spTree>
      <p:nvGrpSpPr>
        <p:cNvPr id="1" name=""/>
        <p:cNvGrpSpPr/>
        <p:nvPr/>
      </p:nvGrpSpPr>
      <p:grpSpPr>
        <a:xfrm>
          <a:off x="0" y="0"/>
          <a:ext cx="0" cy="0"/>
          <a:chOff x="0" y="0"/>
          <a:chExt cx="0" cy="0"/>
        </a:xfrm>
      </p:grpSpPr>
      <p:sp>
        <p:nvSpPr>
          <p:cNvPr id="13" name="Rectangle 12"/>
          <p:cNvSpPr/>
          <p:nvPr/>
        </p:nvSpPr>
        <p:spPr>
          <a:xfrm>
            <a:off x="540000" y="438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r>
              <a:rPr lang="de-DE" dirty="0"/>
              <a:t>Amundi Label ISR UCITS ETF – Rapport </a:t>
            </a:r>
            <a:r>
              <a:rPr lang="de-DE" dirty="0" err="1"/>
              <a:t>Annuel</a:t>
            </a:r>
            <a:r>
              <a:rPr lang="de-DE" dirty="0"/>
              <a:t> Label ISR 2024</a:t>
            </a:r>
            <a:endParaRPr lang="fr-FR" dirty="0"/>
          </a:p>
        </p:txBody>
      </p:sp>
      <p:sp>
        <p:nvSpPr>
          <p:cNvPr id="4" name="Espace réservé du numéro de diapositive 3"/>
          <p:cNvSpPr>
            <a:spLocks noGrp="1"/>
          </p:cNvSpPr>
          <p:nvPr>
            <p:ph type="sldNum" sz="quarter" idx="11"/>
          </p:nvPr>
        </p:nvSpPr>
        <p:spPr/>
        <p:txBody>
          <a:bodyPr/>
          <a:lstStyle/>
          <a:p>
            <a:fld id="{93534A71-F031-4745-A4F4-C4E9863EEEA6}" type="slidenum">
              <a:rPr lang="fr-FR" smtClean="0"/>
              <a:t>‹N°›</a:t>
            </a:fld>
            <a:endParaRPr lang="fr-FR"/>
          </a:p>
        </p:txBody>
      </p:sp>
      <p:sp>
        <p:nvSpPr>
          <p:cNvPr id="7" name="Espace réservé du texte 6"/>
          <p:cNvSpPr>
            <a:spLocks noGrp="1"/>
          </p:cNvSpPr>
          <p:nvPr>
            <p:ph type="body" sz="quarter" idx="12"/>
          </p:nvPr>
        </p:nvSpPr>
        <p:spPr>
          <a:xfrm>
            <a:off x="539998" y="857757"/>
            <a:ext cx="8063999" cy="4972944"/>
          </a:xfrm>
        </p:spPr>
        <p:txBody>
          <a:bodyPr anchor="t"/>
          <a:lstStyle>
            <a:lvl1pPr marL="6350" indent="0">
              <a:buNone/>
              <a:tabLst/>
              <a:defRPr sz="1000">
                <a:solidFill>
                  <a:schemeClr val="accent1"/>
                </a:solidFill>
              </a:defRPr>
            </a:lvl1pPr>
            <a:lvl2pPr marL="177800" indent="0" algn="just">
              <a:buNone/>
              <a:tabLst/>
              <a:defRPr sz="800">
                <a:solidFill>
                  <a:schemeClr val="tx2"/>
                </a:solidFill>
              </a:defRPr>
            </a:lvl2pPr>
          </a:lstStyle>
          <a:p>
            <a:pPr lvl="0"/>
            <a:r>
              <a:rPr lang="fr-FR" dirty="0"/>
              <a:t>Cliquez pour modifier les styles du texte du masque</a:t>
            </a:r>
          </a:p>
          <a:p>
            <a:pPr lvl="1"/>
            <a:r>
              <a:rPr lang="fr-FR" dirty="0"/>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E491BF49-4273-4876-9D74-B23E194B4B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3987356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99865"/>
            <a:ext cx="8063999" cy="38749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8" name="Espace réservé du texte 7"/>
          <p:cNvSpPr>
            <a:spLocks noGrp="1"/>
          </p:cNvSpPr>
          <p:nvPr>
            <p:ph type="body" sz="quarter" idx="13"/>
          </p:nvPr>
        </p:nvSpPr>
        <p:spPr>
          <a:xfrm>
            <a:off x="539750" y="1187358"/>
            <a:ext cx="8064248" cy="304482"/>
          </a:xfrm>
        </p:spPr>
        <p:txBody>
          <a:bodyPr>
            <a:normAutofit/>
          </a:bodyPr>
          <a:lstStyle>
            <a:lvl1pPr marL="0" indent="0">
              <a:buNone/>
              <a:defRPr sz="1600">
                <a:solidFill>
                  <a:schemeClr val="tx1"/>
                </a:solidFill>
              </a:defRPr>
            </a:lvl1pPr>
          </a:lstStyle>
          <a:p>
            <a:pPr lvl="0"/>
            <a:r>
              <a:rPr lang="fr-FR"/>
              <a:t>Modifiez les styles du texte du masque</a:t>
            </a:r>
          </a:p>
        </p:txBody>
      </p:sp>
    </p:spTree>
    <p:extLst>
      <p:ext uri="{BB962C8B-B14F-4D97-AF65-F5344CB8AC3E}">
        <p14:creationId xmlns:p14="http://schemas.microsoft.com/office/powerpoint/2010/main" val="2291080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93534A71-F031-4745-A4F4-C4E9863EEEA6}"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411006046"/>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paragraphes non numérotés">
    <p:spTree>
      <p:nvGrpSpPr>
        <p:cNvPr id="1" name=""/>
        <p:cNvGrpSpPr/>
        <p:nvPr/>
      </p:nvGrpSpPr>
      <p:grpSpPr>
        <a:xfrm>
          <a:off x="0" y="0"/>
          <a:ext cx="0" cy="0"/>
          <a:chOff x="0" y="0"/>
          <a:chExt cx="0" cy="0"/>
        </a:xfrm>
      </p:grpSpPr>
      <p:sp>
        <p:nvSpPr>
          <p:cNvPr id="2" name="Title 1"/>
          <p:cNvSpPr>
            <a:spLocks noGrp="1"/>
          </p:cNvSpPr>
          <p:nvPr>
            <p:ph type="title"/>
          </p:nvPr>
        </p:nvSpPr>
        <p:spPr>
          <a:xfrm>
            <a:off x="501651" y="697707"/>
            <a:ext cx="8166100" cy="360363"/>
          </a:xfrm>
          <a:prstGeom prst="rect">
            <a:avLst/>
          </a:prstGeom>
          <a:solidFill>
            <a:srgbClr val="001C4B"/>
          </a:solidFill>
        </p:spPr>
        <p:txBody>
          <a:bodyPr/>
          <a:lstStyle/>
          <a:p>
            <a:r>
              <a:rPr lang="fr-FR"/>
              <a:t>Modifiez le style du titre</a:t>
            </a:r>
          </a:p>
        </p:txBody>
      </p:sp>
      <p:sp>
        <p:nvSpPr>
          <p:cNvPr id="3" name="Footer Placeholder 2"/>
          <p:cNvSpPr>
            <a:spLocks noGrp="1"/>
          </p:cNvSpPr>
          <p:nvPr>
            <p:ph type="ftr" sz="quarter" idx="10"/>
          </p:nvPr>
        </p:nvSpPr>
        <p:spPr>
          <a:xfrm>
            <a:off x="501651" y="6237290"/>
            <a:ext cx="8147050" cy="365125"/>
          </a:xfrm>
        </p:spPr>
        <p:txBody>
          <a:bodyPr/>
          <a:lstStyle>
            <a:lvl1pPr>
              <a:defRPr sz="800"/>
            </a:lvl1pPr>
          </a:lstStyle>
          <a:p>
            <a:r>
              <a:rPr lang="de-DE" dirty="0"/>
              <a:t>Amundi Label ISR UCITS ETF – Rapport </a:t>
            </a:r>
            <a:r>
              <a:rPr lang="de-DE" dirty="0" err="1"/>
              <a:t>Annuel</a:t>
            </a:r>
            <a:r>
              <a:rPr lang="de-DE" dirty="0"/>
              <a:t> Label ISR 2024</a:t>
            </a:r>
            <a:endParaRPr lang="fr-FR" dirty="0"/>
          </a:p>
        </p:txBody>
      </p:sp>
      <p:sp>
        <p:nvSpPr>
          <p:cNvPr id="8" name="Text Placeholder 7"/>
          <p:cNvSpPr>
            <a:spLocks noGrp="1"/>
          </p:cNvSpPr>
          <p:nvPr>
            <p:ph type="body" sz="quarter" idx="11"/>
          </p:nvPr>
        </p:nvSpPr>
        <p:spPr>
          <a:xfrm>
            <a:off x="504825" y="1188390"/>
            <a:ext cx="8153400" cy="4755202"/>
          </a:xfrm>
        </p:spPr>
        <p:txBody>
          <a:bodyPr/>
          <a:lstStyle>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391464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02000"/>
            <a:ext cx="8063999" cy="387493"/>
          </a:xfrm>
        </p:spPr>
        <p:txBody>
          <a:bodyPr/>
          <a:lstStyle/>
          <a:p>
            <a:r>
              <a:rPr lang="fr-FR" dirty="0"/>
              <a:t>Cliquez et modifiez le titre</a:t>
            </a:r>
            <a:endParaRPr lang="en-US" dirty="0"/>
          </a:p>
        </p:txBody>
      </p:sp>
      <p:sp>
        <p:nvSpPr>
          <p:cNvPr id="3" name="Content Placeholder 2"/>
          <p:cNvSpPr>
            <a:spLocks noGrp="1"/>
          </p:cNvSpPr>
          <p:nvPr>
            <p:ph idx="1"/>
          </p:nvPr>
        </p:nvSpPr>
        <p:spPr>
          <a:xfrm>
            <a:off x="540000" y="1386000"/>
            <a:ext cx="8063998" cy="33683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93534A71-F031-4745-A4F4-C4E9863EEEA6}" type="slidenum">
              <a:rPr lang="fr-FR" smtClean="0"/>
              <a:t>‹N°›</a:t>
            </a:fld>
            <a:endParaRPr lang="fr-FR"/>
          </a:p>
        </p:txBody>
      </p:sp>
      <p:sp>
        <p:nvSpPr>
          <p:cNvPr id="7" name="Content Placeholder 2"/>
          <p:cNvSpPr>
            <a:spLocks noGrp="1"/>
          </p:cNvSpPr>
          <p:nvPr>
            <p:ph idx="14"/>
          </p:nvPr>
        </p:nvSpPr>
        <p:spPr>
          <a:xfrm>
            <a:off x="540000" y="5357822"/>
            <a:ext cx="8063998" cy="794113"/>
          </a:xfrm>
        </p:spPr>
        <p:txBody>
          <a:bodyPr anchor="b">
            <a:normAutofit/>
          </a:bodyPr>
          <a:lstStyle>
            <a:lvl1pPr marL="6350" indent="0" algn="just">
              <a:buFontTx/>
              <a:buNone/>
              <a:defRPr sz="600" b="0">
                <a:solidFill>
                  <a:schemeClr val="tx2"/>
                </a:solidFill>
              </a:defRPr>
            </a:lvl1pPr>
            <a:lvl2pPr marL="223838" indent="0">
              <a:buFontTx/>
              <a:buNone/>
              <a:defRPr sz="700">
                <a:solidFill>
                  <a:schemeClr val="tx2"/>
                </a:solidFill>
              </a:defRPr>
            </a:lvl2pPr>
            <a:lvl3pPr marL="447675" indent="0">
              <a:buFontTx/>
              <a:buNone/>
              <a:defRPr sz="700">
                <a:solidFill>
                  <a:schemeClr val="tx2"/>
                </a:solidFill>
              </a:defRPr>
            </a:lvl3pPr>
            <a:lvl4pPr>
              <a:buFontTx/>
              <a:buNone/>
              <a:defRPr sz="700">
                <a:solidFill>
                  <a:schemeClr val="tx2"/>
                </a:solidFill>
              </a:defRPr>
            </a:lvl4pPr>
            <a:lvl5pPr>
              <a:buFontTx/>
              <a:buNone/>
              <a:defRPr sz="700">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1540302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8000" y="4325045"/>
            <a:ext cx="7772400" cy="1338789"/>
          </a:xfrm>
        </p:spPr>
        <p:txBody>
          <a:bodyPr lIns="0" tIns="0" rIns="0" bIns="0" anchor="t" anchorCtr="0">
            <a:normAutofit/>
          </a:bodyPr>
          <a:lstStyle>
            <a:lvl1pPr algn="l">
              <a:lnSpc>
                <a:spcPct val="80000"/>
              </a:lnSpc>
              <a:defRPr sz="2500" b="0" cap="none" baseline="0">
                <a:solidFill>
                  <a:schemeClr val="bg1"/>
                </a:solidFill>
              </a:defRPr>
            </a:lvl1pPr>
          </a:lstStyle>
          <a:p>
            <a:r>
              <a:rPr lang="fr-FR" dirty="0" err="1"/>
              <a:t>Presentation</a:t>
            </a:r>
            <a:r>
              <a:rPr lang="fr-FR" dirty="0"/>
              <a:t> </a:t>
            </a:r>
            <a:r>
              <a:rPr lang="fr-FR" dirty="0" err="1"/>
              <a:t>title</a:t>
            </a:r>
            <a:r>
              <a:rPr lang="fr-FR" dirty="0"/>
              <a:t> first line</a:t>
            </a:r>
            <a:br>
              <a:rPr lang="fr-FR" dirty="0"/>
            </a:br>
            <a:r>
              <a:rPr lang="fr-FR" dirty="0"/>
              <a:t>second line of </a:t>
            </a:r>
            <a:r>
              <a:rPr lang="fr-FR" dirty="0" err="1"/>
              <a:t>title</a:t>
            </a:r>
            <a:r>
              <a:rPr lang="fr-FR" dirty="0"/>
              <a:t> and </a:t>
            </a:r>
            <a:r>
              <a:rPr lang="fr-FR" dirty="0" err="1"/>
              <a:t>other</a:t>
            </a:r>
            <a:r>
              <a:rPr lang="fr-FR" dirty="0"/>
              <a:t> text,</a:t>
            </a:r>
            <a:br>
              <a:rPr lang="fr-FR" dirty="0"/>
            </a:br>
            <a:r>
              <a:rPr lang="fr-FR" dirty="0" err="1"/>
              <a:t>third</a:t>
            </a:r>
            <a:r>
              <a:rPr lang="fr-FR" dirty="0"/>
              <a:t> line of </a:t>
            </a:r>
            <a:r>
              <a:rPr lang="fr-FR" dirty="0" err="1"/>
              <a:t>title</a:t>
            </a:r>
            <a:endParaRPr lang="en-US" dirty="0"/>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p:ph type="body" sz="quarter" idx="28" hasCustomPrompt="1"/>
          </p:nvPr>
        </p:nvSpPr>
        <p:spPr>
          <a:xfrm>
            <a:off x="828000" y="3996300"/>
            <a:ext cx="7772400" cy="242802"/>
          </a:xfrm>
        </p:spPr>
        <p:txBody>
          <a:bodyPr/>
          <a:lstStyle>
            <a:lvl1pPr marL="0" indent="0">
              <a:buFontTx/>
              <a:buNone/>
              <a:defRPr sz="1000">
                <a:solidFill>
                  <a:schemeClr val="bg1"/>
                </a:solidFill>
              </a:defRPr>
            </a:lvl1pPr>
          </a:lstStyle>
          <a:p>
            <a:pPr lvl="0"/>
            <a:r>
              <a:rPr lang="fr-FR" dirty="0"/>
              <a:t>XX </a:t>
            </a:r>
            <a:r>
              <a:rPr lang="fr-FR" dirty="0" err="1"/>
              <a:t>month</a:t>
            </a:r>
            <a:r>
              <a:rPr lang="fr-FR" dirty="0"/>
              <a:t>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p:ph type="sldNum" sz="quarter" idx="30"/>
          </p:nvPr>
        </p:nvSpPr>
        <p:spPr/>
        <p:txBody>
          <a:bodyPr/>
          <a:lstStyle>
            <a:lvl1pPr>
              <a:defRPr>
                <a:noFill/>
              </a:defRPr>
            </a:lvl1pPr>
          </a:lstStyle>
          <a:p>
            <a:fld id="{8A1BC8A4-1BB4-411B-BE92-BDB856715A3F}" type="slidenum">
              <a:rPr lang="fr-FR" smtClean="0"/>
              <a:t>‹N°›</a:t>
            </a:fld>
            <a:endParaRPr lang="fr-FR"/>
          </a:p>
        </p:txBody>
      </p:sp>
      <p:sp>
        <p:nvSpPr>
          <p:cNvPr id="5" name="Espace réservé du texte 4">
            <a:extLst>
              <a:ext uri="{FF2B5EF4-FFF2-40B4-BE49-F238E27FC236}">
                <a16:creationId xmlns:a16="http://schemas.microsoft.com/office/drawing/2014/main" id="{CBCAC1A5-B99D-4724-83B0-1BE5FDE23462}"/>
              </a:ext>
            </a:extLst>
          </p:cNvPr>
          <p:cNvSpPr>
            <a:spLocks noGrp="1"/>
          </p:cNvSpPr>
          <p:nvPr>
            <p:ph type="body" sz="quarter" idx="35" hasCustomPrompt="1"/>
          </p:nvPr>
        </p:nvSpPr>
        <p:spPr>
          <a:xfrm>
            <a:off x="2152800" y="6011000"/>
            <a:ext cx="6451198" cy="580300"/>
          </a:xfrm>
        </p:spPr>
        <p:txBody>
          <a:bodyPr/>
          <a:lstStyle>
            <a:lvl1pPr marL="0" indent="0">
              <a:spcBef>
                <a:spcPts val="0"/>
              </a:spcBef>
              <a:buNone/>
              <a:defRPr sz="8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sz="800" dirty="0"/>
              <a:t>Legal – Sources</a:t>
            </a:r>
          </a:p>
        </p:txBody>
      </p:sp>
    </p:spTree>
    <p:extLst>
      <p:ext uri="{BB962C8B-B14F-4D97-AF65-F5344CB8AC3E}">
        <p14:creationId xmlns:p14="http://schemas.microsoft.com/office/powerpoint/2010/main" val="105852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 5">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E9D10F-C9C2-4543-E482-37E11F92E9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2041489"/>
            <a:ext cx="3930832" cy="1047151"/>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429001"/>
            <a:ext cx="3930831" cy="728884"/>
          </a:xfrm>
        </p:spPr>
        <p:txBody>
          <a:bodyPr/>
          <a:lstStyle>
            <a:lvl1pPr marL="0" indent="0">
              <a:buNone/>
              <a:defRPr sz="1700">
                <a:solidFill>
                  <a:schemeClr val="tx1"/>
                </a:solidFill>
              </a:defRPr>
            </a:lvl1pPr>
          </a:lstStyle>
          <a:p>
            <a:pPr lvl="0"/>
            <a:r>
              <a:rPr lang="fr-FR" dirty="0" err="1"/>
              <a:t>Subtitle</a:t>
            </a:r>
            <a:endParaRPr lang="fr-FR" dirty="0"/>
          </a:p>
        </p:txBody>
      </p:sp>
      <p:sp>
        <p:nvSpPr>
          <p:cNvPr id="6" name="Text Placeholder 3">
            <a:extLst>
              <a:ext uri="{FF2B5EF4-FFF2-40B4-BE49-F238E27FC236}">
                <a16:creationId xmlns:a16="http://schemas.microsoft.com/office/drawing/2014/main" id="{F6B803B0-611D-13CF-30EE-D3C312F87E62}"/>
              </a:ext>
            </a:extLst>
          </p:cNvPr>
          <p:cNvSpPr>
            <a:spLocks noGrp="1"/>
          </p:cNvSpPr>
          <p:nvPr userDrawn="1">
            <p:ph type="body" sz="quarter" idx="37" hasCustomPrompt="1"/>
          </p:nvPr>
        </p:nvSpPr>
        <p:spPr>
          <a:xfrm>
            <a:off x="2127661" y="5471832"/>
            <a:ext cx="2947970"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8060F29D-6B91-C248-D298-593161B19D6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7097101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10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825169"/>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567281201"/>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One content">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a:xfrm>
            <a:off x="540000" y="396000"/>
            <a:ext cx="8063999" cy="387493"/>
          </a:xfrm>
        </p:spPr>
        <p:txBody>
          <a:bodyPr anchor="t"/>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Tree>
    <p:extLst>
      <p:ext uri="{BB962C8B-B14F-4D97-AF65-F5344CB8AC3E}">
        <p14:creationId xmlns:p14="http://schemas.microsoft.com/office/powerpoint/2010/main" val="1603821296"/>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nchor="t"/>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917449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hree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du contenu 3">
            <a:extLst>
              <a:ext uri="{FF2B5EF4-FFF2-40B4-BE49-F238E27FC236}">
                <a16:creationId xmlns:a16="http://schemas.microsoft.com/office/drawing/2014/main" id="{C6060C7F-287A-4F6E-BA8B-39AB5E8D528B}"/>
              </a:ext>
            </a:extLst>
          </p:cNvPr>
          <p:cNvSpPr>
            <a:spLocks noGrp="1"/>
          </p:cNvSpPr>
          <p:nvPr>
            <p:ph sz="quarter" idx="18" hasCustomPrompt="1"/>
          </p:nvPr>
        </p:nvSpPr>
        <p:spPr>
          <a:xfrm>
            <a:off x="3239758"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3">
            <a:extLst>
              <a:ext uri="{FF2B5EF4-FFF2-40B4-BE49-F238E27FC236}">
                <a16:creationId xmlns:a16="http://schemas.microsoft.com/office/drawing/2014/main" id="{41C85F67-E8ED-411E-9768-D9E212B0AD72}"/>
              </a:ext>
            </a:extLst>
          </p:cNvPr>
          <p:cNvSpPr>
            <a:spLocks noGrp="1"/>
          </p:cNvSpPr>
          <p:nvPr>
            <p:ph sz="quarter" idx="19" hasCustomPrompt="1"/>
          </p:nvPr>
        </p:nvSpPr>
        <p:spPr>
          <a:xfrm>
            <a:off x="5939514" y="1548000"/>
            <a:ext cx="2664484"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5" name="Espace réservé du texte 7">
            <a:extLst>
              <a:ext uri="{FF2B5EF4-FFF2-40B4-BE49-F238E27FC236}">
                <a16:creationId xmlns:a16="http://schemas.microsoft.com/office/drawing/2014/main" id="{E07F8223-1C5B-424A-BE71-DF87F96961E0}"/>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6AB8FB74-C095-4211-B886-A7F1D0FE107F}"/>
              </a:ext>
            </a:extLst>
          </p:cNvPr>
          <p:cNvSpPr>
            <a:spLocks noGrp="1"/>
          </p:cNvSpPr>
          <p:nvPr>
            <p:ph type="ftr" sz="quarter" idx="20"/>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132162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wo Lin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B0E10AE2-B914-4578-8610-CE78B0013DE3}"/>
              </a:ext>
            </a:extLst>
          </p:cNvPr>
          <p:cNvSpPr>
            <a:spLocks noGrp="1"/>
          </p:cNvSpPr>
          <p:nvPr>
            <p:ph sz="quarter" idx="15" hasCustomPrompt="1"/>
          </p:nvPr>
        </p:nvSpPr>
        <p:spPr>
          <a:xfrm>
            <a:off x="540000" y="154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2E9CBE1-B680-4591-890E-AE147AFF94D8}"/>
              </a:ext>
            </a:extLst>
          </p:cNvPr>
          <p:cNvSpPr>
            <a:spLocks noGrp="1"/>
          </p:cNvSpPr>
          <p:nvPr>
            <p:ph sz="quarter" idx="16" hasCustomPrompt="1"/>
          </p:nvPr>
        </p:nvSpPr>
        <p:spPr>
          <a:xfrm>
            <a:off x="540000" y="3528000"/>
            <a:ext cx="8063998"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EA64E7E2-25EA-4781-9C09-B4D485CC3E36}"/>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2A203B35-AD6A-4203-9282-A4747440ED9E}"/>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2169461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Square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51B0FED7-172D-4539-A661-01270A424311}"/>
              </a:ext>
            </a:extLst>
          </p:cNvPr>
          <p:cNvSpPr>
            <a:spLocks noGrp="1"/>
          </p:cNvSpPr>
          <p:nvPr>
            <p:ph sz="quarter" idx="15" hasCustomPrompt="1"/>
          </p:nvPr>
        </p:nvSpPr>
        <p:spPr>
          <a:xfrm>
            <a:off x="540000"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DDA822F2-F370-4A94-9145-89FBF97CEDE9}"/>
              </a:ext>
            </a:extLst>
          </p:cNvPr>
          <p:cNvSpPr>
            <a:spLocks noGrp="1"/>
          </p:cNvSpPr>
          <p:nvPr>
            <p:ph sz="quarter" idx="16" hasCustomPrompt="1"/>
          </p:nvPr>
        </p:nvSpPr>
        <p:spPr>
          <a:xfrm>
            <a:off x="540000"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contenu 9">
            <a:extLst>
              <a:ext uri="{FF2B5EF4-FFF2-40B4-BE49-F238E27FC236}">
                <a16:creationId xmlns:a16="http://schemas.microsoft.com/office/drawing/2014/main" id="{5BCE42A2-2301-42D0-B4A1-65CC9AFA3F2F}"/>
              </a:ext>
            </a:extLst>
          </p:cNvPr>
          <p:cNvSpPr>
            <a:spLocks noGrp="1"/>
          </p:cNvSpPr>
          <p:nvPr>
            <p:ph sz="quarter" idx="17" hasCustomPrompt="1"/>
          </p:nvPr>
        </p:nvSpPr>
        <p:spPr>
          <a:xfrm>
            <a:off x="4643997" y="154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Espace réservé du contenu 10">
            <a:extLst>
              <a:ext uri="{FF2B5EF4-FFF2-40B4-BE49-F238E27FC236}">
                <a16:creationId xmlns:a16="http://schemas.microsoft.com/office/drawing/2014/main" id="{98B105EC-90A2-47E9-8903-C472DA92A972}"/>
              </a:ext>
            </a:extLst>
          </p:cNvPr>
          <p:cNvSpPr>
            <a:spLocks noGrp="1"/>
          </p:cNvSpPr>
          <p:nvPr>
            <p:ph sz="quarter" idx="18" hasCustomPrompt="1"/>
          </p:nvPr>
        </p:nvSpPr>
        <p:spPr>
          <a:xfrm>
            <a:off x="4643997" y="3528000"/>
            <a:ext cx="3960000" cy="190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texte 7">
            <a:extLst>
              <a:ext uri="{FF2B5EF4-FFF2-40B4-BE49-F238E27FC236}">
                <a16:creationId xmlns:a16="http://schemas.microsoft.com/office/drawing/2014/main" id="{D98E3D50-3813-46CA-BBE1-396114125D4D}"/>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8887EDC-D7F8-46BD-AD6E-379024289F27}"/>
              </a:ext>
            </a:extLst>
          </p:cNvPr>
          <p:cNvSpPr>
            <a:spLocks noGrp="1"/>
          </p:cNvSpPr>
          <p:nvPr>
            <p:ph type="ftr" sz="quarter" idx="19"/>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5316782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wo Columns (2/3, 1/3)">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4" name="Espace réservé du contenu 3">
            <a:extLst>
              <a:ext uri="{FF2B5EF4-FFF2-40B4-BE49-F238E27FC236}">
                <a16:creationId xmlns:a16="http://schemas.microsoft.com/office/drawing/2014/main" id="{49CE8EE2-9B95-4255-8F79-7E788A5EAD8F}"/>
              </a:ext>
            </a:extLst>
          </p:cNvPr>
          <p:cNvSpPr>
            <a:spLocks noGrp="1"/>
          </p:cNvSpPr>
          <p:nvPr>
            <p:ph sz="quarter" idx="15" hasCustomPrompt="1"/>
          </p:nvPr>
        </p:nvSpPr>
        <p:spPr>
          <a:xfrm>
            <a:off x="540001" y="1548000"/>
            <a:ext cx="5400000"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1AE4D7A9-099C-4391-90F3-4E9DEB537D5F}"/>
              </a:ext>
            </a:extLst>
          </p:cNvPr>
          <p:cNvSpPr>
            <a:spLocks noGrp="1"/>
          </p:cNvSpPr>
          <p:nvPr>
            <p:ph sz="quarter" idx="16" hasCustomPrompt="1"/>
          </p:nvPr>
        </p:nvSpPr>
        <p:spPr>
          <a:xfrm>
            <a:off x="5994401" y="1548000"/>
            <a:ext cx="2609597"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C8D17A3B-DB0C-446E-9A93-E92C02031D5A}"/>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C92DCB32-F46D-4A57-A482-D8FA71359D77}"/>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40143417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6" name="Espace réservé du texte 6">
            <a:extLst>
              <a:ext uri="{FF2B5EF4-FFF2-40B4-BE49-F238E27FC236}">
                <a16:creationId xmlns:a16="http://schemas.microsoft.com/office/drawing/2014/main" id="{8A207152-B6AE-4720-B188-236AFF5214CC}"/>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Text</a:t>
            </a:r>
          </a:p>
        </p:txBody>
      </p:sp>
      <p:sp>
        <p:nvSpPr>
          <p:cNvPr id="7" name="Espace réservé du texte 7">
            <a:extLst>
              <a:ext uri="{FF2B5EF4-FFF2-40B4-BE49-F238E27FC236}">
                <a16:creationId xmlns:a16="http://schemas.microsoft.com/office/drawing/2014/main" id="{8E8AC613-81A1-4E47-9E2C-B98ED4D335C9}"/>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B0FDBE4B-8886-44AC-9FE3-347A31AC1D3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6978872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Vid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CB602E7-7BAA-47D6-A0AE-7FB62088BDA1}"/>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2" name="Espace réservé du pied de page 1">
            <a:extLst>
              <a:ext uri="{FF2B5EF4-FFF2-40B4-BE49-F238E27FC236}">
                <a16:creationId xmlns:a16="http://schemas.microsoft.com/office/drawing/2014/main" id="{C3A18462-0A1F-4F12-8F50-DF2EA50A5717}"/>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cxnSp>
        <p:nvCxnSpPr>
          <p:cNvPr id="5" name="Connecteur droit 4">
            <a:extLst>
              <a:ext uri="{FF2B5EF4-FFF2-40B4-BE49-F238E27FC236}">
                <a16:creationId xmlns:a16="http://schemas.microsoft.com/office/drawing/2014/main" id="{74494F82-008A-44D1-B045-23BAB2737C5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3">
            <a:extLst>
              <a:ext uri="{FF2B5EF4-FFF2-40B4-BE49-F238E27FC236}">
                <a16:creationId xmlns:a16="http://schemas.microsoft.com/office/drawing/2014/main" id="{F90A59C8-3429-4351-8B18-BEE8473D86F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0675301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426721"/>
            <a:ext cx="8063998" cy="5666104"/>
          </a:xfrm>
        </p:spPr>
        <p:txBody>
          <a:bodyPr lIns="0" anchor="t"/>
          <a:lstStyle>
            <a:lvl1pPr marL="180000" indent="-180000">
              <a:spcBef>
                <a:spcPts val="1000"/>
              </a:spcBef>
              <a:buSzPct val="100000"/>
              <a:buFont typeface="Symbol" panose="05050102010706020507" pitchFamily="18" charset="2"/>
              <a:buChar char="-"/>
              <a:defRPr sz="1000">
                <a:solidFill>
                  <a:srgbClr val="00A0E3"/>
                </a:solidFill>
              </a:defRPr>
            </a:lvl1pPr>
            <a:lvl2pPr marL="180000" indent="0" algn="just">
              <a:spcBef>
                <a:spcPts val="500"/>
              </a:spcBef>
              <a:buFontTx/>
              <a:buNone/>
              <a:defRPr sz="800">
                <a:solidFill>
                  <a:schemeClr val="bg1">
                    <a:lumMod val="50000"/>
                  </a:schemeClr>
                </a:solidFill>
              </a:defRPr>
            </a:lvl2pPr>
            <a:lvl3pPr marL="180000" indent="0" algn="just">
              <a:spcBef>
                <a:spcPts val="500"/>
              </a:spcBef>
              <a:buFontTx/>
              <a:buNone/>
              <a:defRPr sz="800">
                <a:solidFill>
                  <a:schemeClr val="bg1">
                    <a:lumMod val="50000"/>
                  </a:schemeClr>
                </a:solidFill>
              </a:defRPr>
            </a:lvl3pPr>
            <a:lvl4pPr marL="180000" algn="just">
              <a:spcBef>
                <a:spcPts val="500"/>
              </a:spcBef>
              <a:buFontTx/>
              <a:buNone/>
              <a:defRPr sz="800">
                <a:solidFill>
                  <a:schemeClr val="bg1">
                    <a:lumMod val="50000"/>
                  </a:schemeClr>
                </a:solidFill>
              </a:defRPr>
            </a:lvl4pPr>
            <a:lvl5pPr marL="180000" algn="just">
              <a:spcBef>
                <a:spcPts val="500"/>
              </a:spcBef>
              <a:buFontTx/>
              <a:buNone/>
              <a:defRPr sz="800">
                <a:solidFill>
                  <a:schemeClr val="bg1">
                    <a:lumMod val="50000"/>
                  </a:schemeClr>
                </a:solidFill>
              </a:defRPr>
            </a:lvl5pPr>
          </a:lstStyle>
          <a:p>
            <a:pPr lvl="0"/>
            <a:r>
              <a:rPr lang="fr-FR" dirty="0"/>
              <a:t>Disclaimer</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4023185302"/>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 6">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04D7D1-2B29-99C0-3FCA-1D22D9240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Forme libre 67">
            <a:extLst>
              <a:ext uri="{FF2B5EF4-FFF2-40B4-BE49-F238E27FC236}">
                <a16:creationId xmlns:a16="http://schemas.microsoft.com/office/drawing/2014/main" id="{4CEB32E6-2576-54CB-6991-76F22D7DCEFD}"/>
              </a:ext>
            </a:extLst>
          </p:cNvPr>
          <p:cNvSpPr/>
          <p:nvPr userDrawn="1"/>
        </p:nvSpPr>
        <p:spPr>
          <a:xfrm>
            <a:off x="8172001" y="1058400"/>
            <a:ext cx="972000"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9" name="Forme libre 68">
            <a:extLst>
              <a:ext uri="{FF2B5EF4-FFF2-40B4-BE49-F238E27FC236}">
                <a16:creationId xmlns:a16="http://schemas.microsoft.com/office/drawing/2014/main" id="{F77AEAAE-0141-30C3-6FFD-0DA51292899D}"/>
              </a:ext>
            </a:extLst>
          </p:cNvPr>
          <p:cNvSpPr/>
          <p:nvPr userDrawn="1"/>
        </p:nvSpPr>
        <p:spPr>
          <a:xfrm>
            <a:off x="486558" y="1058400"/>
            <a:ext cx="6202242"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10" name="Forme libre 69">
            <a:extLst>
              <a:ext uri="{FF2B5EF4-FFF2-40B4-BE49-F238E27FC236}">
                <a16:creationId xmlns:a16="http://schemas.microsoft.com/office/drawing/2014/main" id="{1A0B03DD-7A88-94EE-8678-5CD3EFC62CC0}"/>
              </a:ext>
            </a:extLst>
          </p:cNvPr>
          <p:cNvSpPr/>
          <p:nvPr userDrawn="1"/>
        </p:nvSpPr>
        <p:spPr>
          <a:xfrm rot="16200000">
            <a:off x="-2093054" y="3668674"/>
            <a:ext cx="5245066"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4801" y="1917700"/>
            <a:ext cx="3671555" cy="1181282"/>
          </a:xfrm>
        </p:spPr>
        <p:txBody>
          <a:bodyPr lIns="0" tIns="0" rIns="0" bIns="0" anchor="b" anchorCtr="0">
            <a:normAutofit/>
          </a:bodyPr>
          <a:lstStyle>
            <a:lvl1pPr algn="l">
              <a:lnSpc>
                <a:spcPct val="80000"/>
              </a:lnSpc>
              <a:defRPr sz="3000" b="1" cap="none" baseline="0">
                <a:solidFill>
                  <a:schemeClr val="bg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8" y="5471832"/>
            <a:ext cx="988668" cy="258165"/>
          </a:xfrm>
        </p:spPr>
        <p:txBody>
          <a:bodyPr anchor="b"/>
          <a:lstStyle>
            <a:lvl1pPr marL="0" indent="0">
              <a:buFontTx/>
              <a:buNone/>
              <a:defRPr sz="900" cap="all" baseline="0">
                <a:solidFill>
                  <a:schemeClr val="bg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4799" y="3429000"/>
            <a:ext cx="3671555" cy="890381"/>
          </a:xfrm>
        </p:spPr>
        <p:txBody>
          <a:bodyPr/>
          <a:lstStyle>
            <a:lvl1pPr marL="0" indent="0">
              <a:buNone/>
              <a:defRPr sz="1700">
                <a:solidFill>
                  <a:schemeClr val="bg1"/>
                </a:solidFill>
              </a:defRPr>
            </a:lvl1pPr>
          </a:lstStyle>
          <a:p>
            <a:pPr lvl="0"/>
            <a:r>
              <a:rPr lang="fr-FR" dirty="0" err="1"/>
              <a:t>Subtitle</a:t>
            </a:r>
            <a:endParaRPr lang="fr-FR" dirty="0"/>
          </a:p>
        </p:txBody>
      </p:sp>
      <p:sp>
        <p:nvSpPr>
          <p:cNvPr id="6" name="Forme libre 16">
            <a:extLst>
              <a:ext uri="{FF2B5EF4-FFF2-40B4-BE49-F238E27FC236}">
                <a16:creationId xmlns:a16="http://schemas.microsoft.com/office/drawing/2014/main" id="{B104AA91-EAC8-6528-029B-145B23F6A7AD}"/>
              </a:ext>
            </a:extLst>
          </p:cNvPr>
          <p:cNvSpPr/>
          <p:nvPr userDrawn="1"/>
        </p:nvSpPr>
        <p:spPr>
          <a:xfrm>
            <a:off x="486557" y="6285602"/>
            <a:ext cx="8657443"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chemeClr val="accent1"/>
          </a:solidFill>
          <a:ln w="0" cap="flat">
            <a:noFill/>
            <a:prstDash val="solid"/>
            <a:miter/>
          </a:ln>
        </p:spPr>
        <p:txBody>
          <a:bodyPr rtlCol="0" anchor="ctr"/>
          <a:lstStyle/>
          <a:p>
            <a:endParaRPr lang="fr-FR" dirty="0"/>
          </a:p>
        </p:txBody>
      </p:sp>
      <p:sp>
        <p:nvSpPr>
          <p:cNvPr id="13" name="Text Placeholder 3">
            <a:extLst>
              <a:ext uri="{FF2B5EF4-FFF2-40B4-BE49-F238E27FC236}">
                <a16:creationId xmlns:a16="http://schemas.microsoft.com/office/drawing/2014/main" id="{4630E146-2DFC-F0BA-829F-55BD1F4E9152}"/>
              </a:ext>
            </a:extLst>
          </p:cNvPr>
          <p:cNvSpPr>
            <a:spLocks noGrp="1"/>
          </p:cNvSpPr>
          <p:nvPr>
            <p:ph type="body" sz="quarter" idx="37" hasCustomPrompt="1"/>
          </p:nvPr>
        </p:nvSpPr>
        <p:spPr>
          <a:xfrm>
            <a:off x="2130477" y="5471832"/>
            <a:ext cx="2685877" cy="258165"/>
          </a:xfrm>
        </p:spPr>
        <p:txBody>
          <a:bodyPr anchor="b"/>
          <a:lstStyle>
            <a:lvl1pPr marL="90000" indent="-90000">
              <a:spcBef>
                <a:spcPts val="0"/>
              </a:spcBef>
              <a:buClr>
                <a:schemeClr val="bg1"/>
              </a:buClr>
              <a:buSzPct val="100000"/>
              <a:buFont typeface="Arial" panose="020B0604020202020204" pitchFamily="34" charset="0"/>
              <a:buChar char="•"/>
              <a:defRPr sz="900">
                <a:solidFill>
                  <a:schemeClr val="bg1"/>
                </a:solidFill>
              </a:defRPr>
            </a:lvl1pPr>
          </a:lstStyle>
          <a:p>
            <a:pPr lvl="0"/>
            <a:r>
              <a:rPr lang="fr-FR" dirty="0"/>
              <a:t>Legal - Sources</a:t>
            </a:r>
          </a:p>
        </p:txBody>
      </p:sp>
      <p:pic>
        <p:nvPicPr>
          <p:cNvPr id="3" name="Graphique 5">
            <a:extLst>
              <a:ext uri="{FF2B5EF4-FFF2-40B4-BE49-F238E27FC236}">
                <a16:creationId xmlns:a16="http://schemas.microsoft.com/office/drawing/2014/main" id="{C867B689-2377-BC31-BB99-5B18A38079B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656401" y="637200"/>
            <a:ext cx="1547998" cy="722759"/>
          </a:xfrm>
          <a:prstGeom prst="rect">
            <a:avLst/>
          </a:prstGeom>
        </p:spPr>
      </p:pic>
    </p:spTree>
    <p:extLst>
      <p:ext uri="{BB962C8B-B14F-4D97-AF65-F5344CB8AC3E}">
        <p14:creationId xmlns:p14="http://schemas.microsoft.com/office/powerpoint/2010/main" val="166328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3BB43DD-444D-4D8B-A438-7862652EF57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Titre 4">
            <a:extLst>
              <a:ext uri="{FF2B5EF4-FFF2-40B4-BE49-F238E27FC236}">
                <a16:creationId xmlns:a16="http://schemas.microsoft.com/office/drawing/2014/main" id="{C173FA85-387F-4BD7-8A79-64BB3048EE23}"/>
              </a:ext>
            </a:extLst>
          </p:cNvPr>
          <p:cNvSpPr>
            <a:spLocks noGrp="1"/>
          </p:cNvSpPr>
          <p:nvPr>
            <p:ph type="title"/>
          </p:nvPr>
        </p:nvSpPr>
        <p:spPr>
          <a:xfrm>
            <a:off x="765753" y="1084589"/>
            <a:ext cx="7775998" cy="466228"/>
          </a:xfrm>
        </p:spPr>
        <p:txBody>
          <a:bodyPr anchor="t" anchorCtr="0"/>
          <a:lstStyle>
            <a:lvl1pPr>
              <a:defRPr sz="3400" b="0">
                <a:solidFill>
                  <a:srgbClr val="00B4E0"/>
                </a:solidFill>
              </a:defRPr>
            </a:lvl1pPr>
          </a:lstStyle>
          <a:p>
            <a:r>
              <a:rPr lang="fr-FR"/>
              <a:t>Modifiez le style du titre</a:t>
            </a:r>
            <a:endParaRPr lang="fr-FR" dirty="0"/>
          </a:p>
        </p:txBody>
      </p:sp>
      <p:sp>
        <p:nvSpPr>
          <p:cNvPr id="2" name="Espace réservé du pied de page 1">
            <a:extLst>
              <a:ext uri="{FF2B5EF4-FFF2-40B4-BE49-F238E27FC236}">
                <a16:creationId xmlns:a16="http://schemas.microsoft.com/office/drawing/2014/main" id="{DC0A5ED8-FED3-4C44-A477-C97F2821A0F5}"/>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Rectangle 5">
            <a:extLst>
              <a:ext uri="{FF2B5EF4-FFF2-40B4-BE49-F238E27FC236}">
                <a16:creationId xmlns:a16="http://schemas.microsoft.com/office/drawing/2014/main" id="{74901E2C-D02B-4E1E-89B2-ED6ED1F2798B}"/>
              </a:ext>
            </a:extLst>
          </p:cNvPr>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8" name="Rectangle 7">
            <a:extLst>
              <a:ext uri="{FF2B5EF4-FFF2-40B4-BE49-F238E27FC236}">
                <a16:creationId xmlns:a16="http://schemas.microsoft.com/office/drawing/2014/main" id="{EB6DF320-3EB4-4123-BC58-A1C96A3649FB}"/>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9" name="Rectangle 8">
            <a:extLst>
              <a:ext uri="{FF2B5EF4-FFF2-40B4-BE49-F238E27FC236}">
                <a16:creationId xmlns:a16="http://schemas.microsoft.com/office/drawing/2014/main" id="{25A78DC2-2CF9-460C-BEF5-E13D7AD6F805}"/>
              </a:ext>
            </a:extLst>
          </p:cNvPr>
          <p:cNvSpPr>
            <a:spLocks/>
          </p:cNvSpPr>
          <p:nvPr/>
        </p:nvSpPr>
        <p:spPr>
          <a:xfrm>
            <a:off x="796719" y="799865"/>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solidFill>
                <a:srgbClr val="00B4E0"/>
              </a:solidFill>
            </a:endParaRPr>
          </a:p>
        </p:txBody>
      </p:sp>
      <p:cxnSp>
        <p:nvCxnSpPr>
          <p:cNvPr id="10" name="Connecteur droit 9">
            <a:extLst>
              <a:ext uri="{FF2B5EF4-FFF2-40B4-BE49-F238E27FC236}">
                <a16:creationId xmlns:a16="http://schemas.microsoft.com/office/drawing/2014/main" id="{501D8C00-A09F-44F1-B1AB-B65389AEF1E5}"/>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phique 3">
            <a:extLst>
              <a:ext uri="{FF2B5EF4-FFF2-40B4-BE49-F238E27FC236}">
                <a16:creationId xmlns:a16="http://schemas.microsoft.com/office/drawing/2014/main" id="{B9B94CD9-5976-4187-B0D1-6FCFB5070A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25110091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3BE8F00-322A-4347-9B50-B1F6C0D92550}"/>
              </a:ext>
            </a:extLst>
          </p:cNvPr>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sp>
        <p:nvSpPr>
          <p:cNvPr id="4" name="Espace réservé du numéro de diapositive 3">
            <a:extLst>
              <a:ext uri="{FF2B5EF4-FFF2-40B4-BE49-F238E27FC236}">
                <a16:creationId xmlns:a16="http://schemas.microsoft.com/office/drawing/2014/main" id="{B2719F63-3CEA-48D5-BC78-AD6144CEAAF3}"/>
              </a:ext>
            </a:extLst>
          </p:cNvPr>
          <p:cNvSpPr>
            <a:spLocks noGrp="1"/>
          </p:cNvSpPr>
          <p:nvPr>
            <p:ph type="sldNum" sz="quarter" idx="11"/>
          </p:nvPr>
        </p:nvSpPr>
        <p:spPr/>
        <p:txBody>
          <a:bodyPr/>
          <a:lstStyle/>
          <a:p>
            <a:fld id="{8A1BC8A4-1BB4-411B-BE92-BDB856715A3F}" type="slidenum">
              <a:rPr lang="fr-FR" smtClean="0"/>
              <a:t>‹N°›</a:t>
            </a:fld>
            <a:endParaRPr lang="fr-FR"/>
          </a:p>
        </p:txBody>
      </p:sp>
      <p:sp>
        <p:nvSpPr>
          <p:cNvPr id="11" name="Sous-titre 117">
            <a:extLst>
              <a:ext uri="{FF2B5EF4-FFF2-40B4-BE49-F238E27FC236}">
                <a16:creationId xmlns:a16="http://schemas.microsoft.com/office/drawing/2014/main" id="{F95BEC39-C615-4C6B-93AF-CA2E113C3245}"/>
              </a:ext>
            </a:extLst>
          </p:cNvPr>
          <p:cNvSpPr>
            <a:spLocks noGrp="1"/>
          </p:cNvSpPr>
          <p:nvPr>
            <p:ph type="subTitle" idx="1" hasCustomPrompt="1"/>
          </p:nvPr>
        </p:nvSpPr>
        <p:spPr>
          <a:xfrm>
            <a:off x="828000" y="5362219"/>
            <a:ext cx="7772400" cy="291826"/>
          </a:xfrm>
        </p:spPr>
        <p:txBody>
          <a:bodyPr/>
          <a:lstStyle>
            <a:lvl1pPr marL="0" indent="0">
              <a:buNone/>
              <a:defRPr sz="1200">
                <a:solidFill>
                  <a:srgbClr val="003C64"/>
                </a:solidFill>
              </a:defRPr>
            </a:lvl1pPr>
          </a:lstStyle>
          <a:p>
            <a:r>
              <a:rPr lang="fr-FR" dirty="0" err="1"/>
              <a:t>Another</a:t>
            </a:r>
            <a:r>
              <a:rPr lang="fr-FR" dirty="0"/>
              <a:t> text on one line</a:t>
            </a:r>
          </a:p>
        </p:txBody>
      </p:sp>
      <p:sp>
        <p:nvSpPr>
          <p:cNvPr id="16" name="Rectangle 15">
            <a:extLst>
              <a:ext uri="{FF2B5EF4-FFF2-40B4-BE49-F238E27FC236}">
                <a16:creationId xmlns:a16="http://schemas.microsoft.com/office/drawing/2014/main" id="{EC08A750-AF86-4535-88C6-1CA7F0B31DFF}"/>
              </a:ext>
            </a:extLst>
          </p:cNvPr>
          <p:cNvSpPr>
            <a:spLocks/>
          </p:cNvSpPr>
          <p:nvPr/>
        </p:nvSpPr>
        <p:spPr>
          <a:xfrm>
            <a:off x="796719"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dirty="0"/>
          </a:p>
        </p:txBody>
      </p:sp>
      <p:cxnSp>
        <p:nvCxnSpPr>
          <p:cNvPr id="17" name="Connecteur droit 16">
            <a:extLst>
              <a:ext uri="{FF2B5EF4-FFF2-40B4-BE49-F238E27FC236}">
                <a16:creationId xmlns:a16="http://schemas.microsoft.com/office/drawing/2014/main" id="{62D8E55B-AAA6-40F7-B1C8-F82DB45BA1F2}"/>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pied de page 1">
            <a:extLst>
              <a:ext uri="{FF2B5EF4-FFF2-40B4-BE49-F238E27FC236}">
                <a16:creationId xmlns:a16="http://schemas.microsoft.com/office/drawing/2014/main" id="{CB004227-ACE8-485C-8F2A-1D7947A75A99}"/>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pic>
        <p:nvPicPr>
          <p:cNvPr id="9" name="Graphique 3">
            <a:extLst>
              <a:ext uri="{FF2B5EF4-FFF2-40B4-BE49-F238E27FC236}">
                <a16:creationId xmlns:a16="http://schemas.microsoft.com/office/drawing/2014/main" id="{2E5A6076-99DA-40CF-8DD6-36B844431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31120407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3_Cover+Souces">
    <p:spTree>
      <p:nvGrpSpPr>
        <p:cNvPr id="1" name=""/>
        <p:cNvGrpSpPr/>
        <p:nvPr/>
      </p:nvGrpSpPr>
      <p:grpSpPr>
        <a:xfrm>
          <a:off x="0" y="0"/>
          <a:ext cx="0" cy="0"/>
          <a:chOff x="0" y="0"/>
          <a:chExt cx="0" cy="0"/>
        </a:xfrm>
      </p:grpSpPr>
      <p:sp>
        <p:nvSpPr>
          <p:cNvPr id="21" name="Rectangle 20"/>
          <p:cNvSpPr/>
          <p:nvPr/>
        </p:nvSpPr>
        <p:spPr>
          <a:xfrm>
            <a:off x="0" y="2917350"/>
            <a:ext cx="9144000" cy="139721"/>
          </a:xfrm>
          <a:prstGeom prst="rect">
            <a:avLst/>
          </a:prstGeom>
          <a:solidFill>
            <a:srgbClr val="00C3F1">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3" name="Rectangle 22"/>
          <p:cNvSpPr/>
          <p:nvPr/>
        </p:nvSpPr>
        <p:spPr>
          <a:xfrm>
            <a:off x="0" y="3118950"/>
            <a:ext cx="9144000" cy="139721"/>
          </a:xfrm>
          <a:prstGeom prst="rect">
            <a:avLst/>
          </a:prstGeom>
          <a:solidFill>
            <a:srgbClr val="1596C8">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4" name="Rectangle 23"/>
          <p:cNvSpPr/>
          <p:nvPr/>
        </p:nvSpPr>
        <p:spPr>
          <a:xfrm>
            <a:off x="0" y="3316950"/>
            <a:ext cx="9144000" cy="139721"/>
          </a:xfrm>
          <a:prstGeom prst="rect">
            <a:avLst/>
          </a:prstGeom>
          <a:solidFill>
            <a:srgbClr val="0073A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25" name="Rectangle 24"/>
          <p:cNvSpPr/>
          <p:nvPr/>
        </p:nvSpPr>
        <p:spPr>
          <a:xfrm>
            <a:off x="0" y="3518550"/>
            <a:ext cx="9144000" cy="139721"/>
          </a:xfrm>
          <a:prstGeom prst="rect">
            <a:avLst/>
          </a:prstGeom>
          <a:solidFill>
            <a:srgbClr val="005483">
              <a:alpha val="0"/>
            </a:srgb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solidFill>
                <a:srgbClr val="FFFFFF"/>
              </a:solidFill>
            </a:endParaRPr>
          </a:p>
        </p:txBody>
      </p:sp>
      <p:sp>
        <p:nvSpPr>
          <p:cNvPr id="14" name="Title 1">
            <a:extLst>
              <a:ext uri="{FF2B5EF4-FFF2-40B4-BE49-F238E27FC236}">
                <a16:creationId xmlns:a16="http://schemas.microsoft.com/office/drawing/2014/main" id="{F5451459-982B-984C-91B1-EB8A406548F6}"/>
              </a:ext>
            </a:extLst>
          </p:cNvPr>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fr-FR"/>
              <a:t>Modifiez le style du titre</a:t>
            </a:r>
            <a:endParaRPr lang="en-US" dirty="0"/>
          </a:p>
        </p:txBody>
      </p:sp>
      <p:sp>
        <p:nvSpPr>
          <p:cNvPr id="15" name="Subtitle 2">
            <a:extLst>
              <a:ext uri="{FF2B5EF4-FFF2-40B4-BE49-F238E27FC236}">
                <a16:creationId xmlns:a16="http://schemas.microsoft.com/office/drawing/2014/main" id="{E64AA6EA-706D-EA47-A038-D551EA87C9BA}"/>
              </a:ext>
            </a:extLst>
          </p:cNvPr>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3003882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V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pic>
        <p:nvPicPr>
          <p:cNvPr id="7" name="Graphique 3">
            <a:extLst>
              <a:ext uri="{FF2B5EF4-FFF2-40B4-BE49-F238E27FC236}">
                <a16:creationId xmlns:a16="http://schemas.microsoft.com/office/drawing/2014/main" id="{8D34C37C-293B-4DE4-8259-31004870A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293094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1_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764500" y="1603256"/>
            <a:ext cx="7772090" cy="1446644"/>
          </a:xfrm>
        </p:spPr>
        <p:txBody>
          <a:bodyPr>
            <a:noAutofit/>
          </a:bodyPr>
          <a:lstStyle>
            <a:lvl1pPr marL="0" indent="0">
              <a:buNone/>
              <a:defRPr sz="8900">
                <a:solidFill>
                  <a:srgbClr val="00B4E0"/>
                </a:solidFill>
              </a:defRPr>
            </a:lvl1pPr>
          </a:lstStyle>
          <a:p>
            <a:pPr lvl="0"/>
            <a:r>
              <a:rPr lang="fr-FR"/>
              <a:t>Modifiez les styles du texte du masque</a:t>
            </a:r>
          </a:p>
        </p:txBody>
      </p:sp>
      <p:sp>
        <p:nvSpPr>
          <p:cNvPr id="13" name="Rectangle 12"/>
          <p:cNvSpPr/>
          <p:nvPr/>
        </p:nvSpPr>
        <p:spPr>
          <a:xfrm>
            <a:off x="0" y="3144679"/>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le 1"/>
          <p:cNvSpPr>
            <a:spLocks noGrp="1"/>
          </p:cNvSpPr>
          <p:nvPr>
            <p:ph type="title"/>
          </p:nvPr>
        </p:nvSpPr>
        <p:spPr>
          <a:xfrm>
            <a:off x="828000" y="3375265"/>
            <a:ext cx="7772090" cy="502324"/>
          </a:xfrm>
        </p:spPr>
        <p:txBody>
          <a:bodyPr anchor="t" anchorCtr="0">
            <a:normAutofit/>
          </a:bodyPr>
          <a:lstStyle>
            <a:lvl1pPr>
              <a:defRPr sz="3300" b="0"/>
            </a:lvl1pPr>
          </a:lstStyle>
          <a:p>
            <a:r>
              <a:rPr lang="fr-FR"/>
              <a:t>Modifiez le style du titre</a:t>
            </a:r>
            <a:endParaRPr lang="en-US" dirty="0"/>
          </a:p>
        </p:txBody>
      </p:sp>
      <p:sp>
        <p:nvSpPr>
          <p:cNvPr id="3" name="Text Placeholder 2"/>
          <p:cNvSpPr>
            <a:spLocks noGrp="1"/>
          </p:cNvSpPr>
          <p:nvPr>
            <p:ph type="body" idx="1" hasCustomPrompt="1"/>
          </p:nvPr>
        </p:nvSpPr>
        <p:spPr>
          <a:xfrm>
            <a:off x="828000" y="3914165"/>
            <a:ext cx="7772090" cy="1332188"/>
          </a:xfrm>
        </p:spPr>
        <p:txBody>
          <a:bodyPr>
            <a:normAutofit/>
          </a:bodyPr>
          <a:lstStyle>
            <a:lvl1pPr marL="0" indent="0">
              <a:buNone/>
              <a:defRPr sz="22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9" name="Rectangle 8"/>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5" name="Espace réservé du texte 14"/>
          <p:cNvSpPr>
            <a:spLocks noGrp="1"/>
          </p:cNvSpPr>
          <p:nvPr>
            <p:ph type="body" sz="quarter" idx="14"/>
          </p:nvPr>
        </p:nvSpPr>
        <p:spPr>
          <a:xfrm>
            <a:off x="828000" y="5266898"/>
            <a:ext cx="7772090" cy="291826"/>
          </a:xfrm>
        </p:spPr>
        <p:txBody>
          <a:bodyPr>
            <a:normAutofit/>
          </a:bodyPr>
          <a:lstStyle>
            <a:lvl1pPr marL="0" indent="0">
              <a:buNone/>
              <a:defRPr sz="1200" spc="50" baseline="0">
                <a:solidFill>
                  <a:schemeClr val="tx1"/>
                </a:solidFill>
              </a:defRPr>
            </a:lvl1pPr>
          </a:lstStyle>
          <a:p>
            <a:pPr lvl="0"/>
            <a:r>
              <a:rPr lang="fr-FR"/>
              <a:t>Modifiez les styles du texte du masque</a:t>
            </a:r>
          </a:p>
        </p:txBody>
      </p:sp>
      <p:cxnSp>
        <p:nvCxnSpPr>
          <p:cNvPr id="17" name="Connecteur droit 16"/>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Graphique 3">
            <a:extLst>
              <a:ext uri="{FF2B5EF4-FFF2-40B4-BE49-F238E27FC236}">
                <a16:creationId xmlns:a16="http://schemas.microsoft.com/office/drawing/2014/main" id="{322B1E83-3B59-4594-890E-A2767DCDE2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547637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Contents">
    <p:spTree>
      <p:nvGrpSpPr>
        <p:cNvPr id="1" name=""/>
        <p:cNvGrpSpPr/>
        <p:nvPr/>
      </p:nvGrpSpPr>
      <p:grpSpPr>
        <a:xfrm>
          <a:off x="0" y="0"/>
          <a:ext cx="0" cy="0"/>
          <a:chOff x="0" y="0"/>
          <a:chExt cx="0" cy="0"/>
        </a:xfrm>
      </p:grpSpPr>
      <p:sp>
        <p:nvSpPr>
          <p:cNvPr id="11" name="Rectangle 10"/>
          <p:cNvSpPr/>
          <p:nvPr/>
        </p:nvSpPr>
        <p:spPr>
          <a:xfrm>
            <a:off x="0"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2" name="Titre 1"/>
          <p:cNvSpPr>
            <a:spLocks noGrp="1"/>
          </p:cNvSpPr>
          <p:nvPr>
            <p:ph type="title"/>
          </p:nvPr>
        </p:nvSpPr>
        <p:spPr>
          <a:xfrm>
            <a:off x="828000" y="1084589"/>
            <a:ext cx="7775998" cy="466228"/>
          </a:xfrm>
        </p:spPr>
        <p:txBody>
          <a:bodyPr>
            <a:noAutofit/>
          </a:bodyPr>
          <a:lstStyle>
            <a:lvl1pPr>
              <a:defRPr sz="3400" b="0">
                <a:solidFill>
                  <a:srgbClr val="00B4E0"/>
                </a:solidFill>
              </a:defRPr>
            </a:lvl1pPr>
          </a:lstStyle>
          <a:p>
            <a:r>
              <a:rPr lang="fr-FR"/>
              <a:t>Modifiez le style du titre</a:t>
            </a:r>
            <a:endParaRPr lang="fr-FR" dirty="0"/>
          </a:p>
        </p:txBody>
      </p:sp>
      <p:sp>
        <p:nvSpPr>
          <p:cNvPr id="3" name="Espace réservé du pied de page 2"/>
          <p:cNvSpPr>
            <a:spLocks noGrp="1"/>
          </p:cNvSpPr>
          <p:nvPr>
            <p:ph type="ftr" sz="quarter" idx="10"/>
          </p:nvPr>
        </p:nvSpPr>
        <p:spPr/>
        <p:txBody>
          <a:bodyPr/>
          <a:lstStyle/>
          <a:p>
            <a:r>
              <a:rPr lang="de-DE" dirty="0"/>
              <a:t>Amundi Label ISR UCITS ETF – Rapport </a:t>
            </a:r>
            <a:r>
              <a:rPr lang="de-DE" dirty="0" err="1"/>
              <a:t>Annuel</a:t>
            </a:r>
            <a:r>
              <a:rPr lang="de-DE" dirty="0"/>
              <a:t> Label ISR 2024</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6" name="Rectangle 5"/>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9" name="Espace réservé du texte 8"/>
          <p:cNvSpPr>
            <a:spLocks noGrp="1"/>
          </p:cNvSpPr>
          <p:nvPr>
            <p:ph type="body" sz="quarter" idx="12"/>
          </p:nvPr>
        </p:nvSpPr>
        <p:spPr>
          <a:xfrm>
            <a:off x="828000" y="2102399"/>
            <a:ext cx="7775998" cy="3452401"/>
          </a:xfrm>
        </p:spPr>
        <p:txBody>
          <a:bodyPr/>
          <a:lstStyle>
            <a:lvl1pPr marL="269875" indent="-263525">
              <a:spcBef>
                <a:spcPts val="1200"/>
              </a:spcBef>
              <a:buClr>
                <a:schemeClr val="accent1"/>
              </a:buClr>
              <a:buSzPct val="100000"/>
              <a:buFont typeface="+mj-lt"/>
              <a:buAutoNum type="arabicPeriod"/>
              <a:tabLst/>
              <a:defRPr b="1">
                <a:solidFill>
                  <a:schemeClr val="tx1"/>
                </a:solidFill>
              </a:defRPr>
            </a:lvl1pPr>
            <a:lvl2pPr marL="536575" indent="-133350">
              <a:spcBef>
                <a:spcPts val="800"/>
              </a:spcBef>
              <a:tabLst/>
              <a:defRPr sz="1200"/>
            </a:lvl2pPr>
            <a:lvl3pPr marL="270000" indent="-265113">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fr-FR"/>
              <a:t>Modifiez les styles du texte du masque</a:t>
            </a:r>
          </a:p>
          <a:p>
            <a:pPr lvl="1"/>
            <a:r>
              <a:rPr lang="fr-FR"/>
              <a:t>Deuxième niveau</a:t>
            </a:r>
          </a:p>
        </p:txBody>
      </p:sp>
      <p:cxnSp>
        <p:nvCxnSpPr>
          <p:cNvPr id="13" name="Connecteur droit 12"/>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Graphique 3">
            <a:extLst>
              <a:ext uri="{FF2B5EF4-FFF2-40B4-BE49-F238E27FC236}">
                <a16:creationId xmlns:a16="http://schemas.microsoft.com/office/drawing/2014/main" id="{75495728-6D12-4406-A4E3-3B094284EFF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3544819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0" y="698265"/>
            <a:ext cx="8063999" cy="388800"/>
          </a:xfrm>
        </p:spPr>
        <p:txBody>
          <a:bodyPr/>
          <a:lstStyle/>
          <a:p>
            <a:r>
              <a:rPr lang="fr-FR"/>
              <a:t>Modifiez le style du titre</a:t>
            </a:r>
            <a:endParaRPr lang="en-US" dirty="0"/>
          </a:p>
        </p:txBody>
      </p:sp>
      <p:sp>
        <p:nvSpPr>
          <p:cNvPr id="3" name="Content Placeholder 2"/>
          <p:cNvSpPr>
            <a:spLocks noGrp="1"/>
          </p:cNvSpPr>
          <p:nvPr>
            <p:ph sz="half" idx="1"/>
          </p:nvPr>
        </p:nvSpPr>
        <p:spPr>
          <a:xfrm>
            <a:off x="539999" y="1548000"/>
            <a:ext cx="3974851"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548000"/>
            <a:ext cx="3974848" cy="39130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7" name="Slide Number Placeholder 6"/>
          <p:cNvSpPr>
            <a:spLocks noGrp="1"/>
          </p:cNvSpPr>
          <p:nvPr>
            <p:ph type="sldNum" sz="quarter" idx="12"/>
          </p:nvPr>
        </p:nvSpPr>
        <p:spPr/>
        <p:txBody>
          <a:bodyPr/>
          <a:lstStyle/>
          <a:p>
            <a:fld id="{8A1BC8A4-1BB4-411B-BE92-BDB856715A3F}" type="slidenum">
              <a:rPr lang="fr-FR" smtClean="0"/>
              <a:t>‹N°›</a:t>
            </a:fld>
            <a:endParaRPr lang="fr-FR"/>
          </a:p>
        </p:txBody>
      </p:sp>
      <p:sp>
        <p:nvSpPr>
          <p:cNvPr id="9" name="Espace réservé du texte 8"/>
          <p:cNvSpPr>
            <a:spLocks noGrp="1"/>
          </p:cNvSpPr>
          <p:nvPr>
            <p:ph type="body" sz="quarter" idx="13"/>
          </p:nvPr>
        </p:nvSpPr>
        <p:spPr>
          <a:xfrm>
            <a:off x="539750" y="1087065"/>
            <a:ext cx="8064500" cy="306000"/>
          </a:xfrm>
        </p:spPr>
        <p:txBody>
          <a:bodyPr>
            <a:normAutofit/>
          </a:bodyPr>
          <a:lstStyle>
            <a:lvl1pPr marL="0" indent="0">
              <a:buNone/>
              <a:defRPr sz="1600">
                <a:solidFill>
                  <a:schemeClr val="tx1"/>
                </a:solidFill>
              </a:defRPr>
            </a:lvl1pPr>
          </a:lstStyle>
          <a:p>
            <a:pPr lvl="0"/>
            <a:r>
              <a:rPr lang="fr-FR"/>
              <a:t>Modifiez les styles du texte du masque</a:t>
            </a:r>
          </a:p>
        </p:txBody>
      </p:sp>
      <p:sp>
        <p:nvSpPr>
          <p:cNvPr id="8" name="Espace réservé du contenu 7"/>
          <p:cNvSpPr>
            <a:spLocks noGrp="1"/>
          </p:cNvSpPr>
          <p:nvPr>
            <p:ph sz="quarter" idx="14"/>
          </p:nvPr>
        </p:nvSpPr>
        <p:spPr>
          <a:xfrm>
            <a:off x="539750" y="5461000"/>
            <a:ext cx="8064248" cy="622300"/>
          </a:xfrm>
        </p:spPr>
        <p:txBody>
          <a:bodyPr anchor="b"/>
          <a:lstStyle>
            <a:lvl1pPr marL="6350" indent="0" algn="just">
              <a:buNone/>
              <a:defRPr sz="800">
                <a:solidFill>
                  <a:schemeClr val="tx2"/>
                </a:solidFill>
              </a:defRPr>
            </a:lvl1pPr>
          </a:lstStyle>
          <a:p>
            <a:pPr lvl="0"/>
            <a:r>
              <a:rPr lang="fr-FR"/>
              <a:t>Modifiez les styles du texte du masque</a:t>
            </a:r>
          </a:p>
        </p:txBody>
      </p:sp>
    </p:spTree>
    <p:extLst>
      <p:ext uri="{BB962C8B-B14F-4D97-AF65-F5344CB8AC3E}">
        <p14:creationId xmlns:p14="http://schemas.microsoft.com/office/powerpoint/2010/main" val="4145489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_Disclaimer">
    <p:spTree>
      <p:nvGrpSpPr>
        <p:cNvPr id="1" name=""/>
        <p:cNvGrpSpPr/>
        <p:nvPr/>
      </p:nvGrpSpPr>
      <p:grpSpPr>
        <a:xfrm>
          <a:off x="0" y="0"/>
          <a:ext cx="0" cy="0"/>
          <a:chOff x="0" y="0"/>
          <a:chExt cx="0" cy="0"/>
        </a:xfrm>
      </p:grpSpPr>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p>
            <a:r>
              <a:rPr lang="de-DE" dirty="0"/>
              <a:t>Amundi Label ISR UCITS ETF – Rapport </a:t>
            </a:r>
            <a:r>
              <a:rPr lang="de-DE" dirty="0" err="1"/>
              <a:t>Annuel</a:t>
            </a:r>
            <a:r>
              <a:rPr lang="de-DE" dirty="0"/>
              <a:t> Label ISR 2024</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7" name="Espace réservé du texte 6"/>
          <p:cNvSpPr>
            <a:spLocks noGrp="1"/>
          </p:cNvSpPr>
          <p:nvPr>
            <p:ph type="body" sz="quarter" idx="12"/>
          </p:nvPr>
        </p:nvSpPr>
        <p:spPr>
          <a:xfrm>
            <a:off x="539998" y="1368055"/>
            <a:ext cx="8063999" cy="4462645"/>
          </a:xfrm>
        </p:spPr>
        <p:txBody>
          <a:bodyPr anchor="b"/>
          <a:lstStyle>
            <a:lvl1pPr marL="177800" indent="-171450">
              <a:tabLst/>
              <a:defRPr sz="1000">
                <a:solidFill>
                  <a:schemeClr val="accent1"/>
                </a:solidFill>
              </a:defRPr>
            </a:lvl1pPr>
            <a:lvl2pPr marL="177800" indent="0" algn="just">
              <a:buNone/>
              <a:tabLst/>
              <a:defRPr sz="800">
                <a:solidFill>
                  <a:schemeClr val="tx2"/>
                </a:solidFill>
              </a:defRPr>
            </a:lvl2pPr>
          </a:lstStyle>
          <a:p>
            <a:pPr lvl="0"/>
            <a:r>
              <a:rPr lang="fr-FR"/>
              <a:t>Modifiez les styles du texte du masque</a:t>
            </a:r>
          </a:p>
          <a:p>
            <a:pPr lvl="1"/>
            <a:r>
              <a:rPr lang="fr-FR"/>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49CED6BF-A0B8-4858-AD6E-04329D08E5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5742875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4" name="Rectangle 3"/>
          <p:cNvSpPr/>
          <p:nvPr/>
        </p:nvSpPr>
        <p:spPr bwMode="white">
          <a:xfrm>
            <a:off x="0" y="859971"/>
            <a:ext cx="9144000" cy="16328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0"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6" name="Rectangle 5"/>
          <p:cNvSpPr/>
          <p:nvPr/>
        </p:nvSpPr>
        <p:spPr>
          <a:xfrm>
            <a:off x="828000" y="1620000"/>
            <a:ext cx="1026000" cy="3960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7" name="Rectangle 6"/>
          <p:cNvSpPr/>
          <p:nvPr/>
        </p:nvSpPr>
        <p:spPr>
          <a:xfrm>
            <a:off x="828000" y="5997600"/>
            <a:ext cx="10260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12" name="Espace réservé du texte 10"/>
          <p:cNvSpPr>
            <a:spLocks noGrp="1"/>
          </p:cNvSpPr>
          <p:nvPr>
            <p:ph type="body" sz="quarter" idx="13" hasCustomPrompt="1"/>
          </p:nvPr>
        </p:nvSpPr>
        <p:spPr>
          <a:xfrm>
            <a:off x="764500" y="1698577"/>
            <a:ext cx="7772090" cy="1446644"/>
          </a:xfrm>
        </p:spPr>
        <p:txBody>
          <a:bodyPr>
            <a:noAutofit/>
          </a:bodyPr>
          <a:lstStyle>
            <a:lvl1pPr marL="0" indent="0">
              <a:buNone/>
              <a:defRPr sz="8900">
                <a:solidFill>
                  <a:srgbClr val="00B4E0"/>
                </a:solidFill>
              </a:defRPr>
            </a:lvl1pPr>
          </a:lstStyle>
          <a:p>
            <a:pPr lvl="0"/>
            <a:r>
              <a:rPr lang="fr-FR" dirty="0"/>
              <a:t>XX</a:t>
            </a:r>
          </a:p>
        </p:txBody>
      </p:sp>
      <p:sp>
        <p:nvSpPr>
          <p:cNvPr id="13" name="Title 1"/>
          <p:cNvSpPr>
            <a:spLocks noGrp="1"/>
          </p:cNvSpPr>
          <p:nvPr>
            <p:ph type="title" hasCustomPrompt="1"/>
          </p:nvPr>
        </p:nvSpPr>
        <p:spPr>
          <a:xfrm>
            <a:off x="828000" y="3470586"/>
            <a:ext cx="7772090" cy="502324"/>
          </a:xfrm>
        </p:spPr>
        <p:txBody>
          <a:bodyPr anchor="t" anchorCtr="0">
            <a:normAutofit/>
          </a:bodyPr>
          <a:lstStyle>
            <a:lvl1pPr>
              <a:defRPr sz="3000" b="0"/>
            </a:lvl1pPr>
          </a:lstStyle>
          <a:p>
            <a:r>
              <a:rPr lang="fr-FR" dirty="0" err="1"/>
              <a:t>Title</a:t>
            </a:r>
            <a:r>
              <a:rPr lang="fr-FR" dirty="0"/>
              <a:t> 1</a:t>
            </a:r>
            <a:endParaRPr lang="en-US" dirty="0"/>
          </a:p>
        </p:txBody>
      </p:sp>
      <p:sp>
        <p:nvSpPr>
          <p:cNvPr id="14" name="Text Placeholder 2"/>
          <p:cNvSpPr>
            <a:spLocks noGrp="1"/>
          </p:cNvSpPr>
          <p:nvPr>
            <p:ph type="body" idx="1" hasCustomPrompt="1"/>
          </p:nvPr>
        </p:nvSpPr>
        <p:spPr>
          <a:xfrm>
            <a:off x="828000" y="3972910"/>
            <a:ext cx="7772090" cy="1332188"/>
          </a:xfrm>
        </p:spPr>
        <p:txBody>
          <a:bodyPr>
            <a:normAutofit/>
          </a:bodyPr>
          <a:lstStyle>
            <a:lvl1pPr marL="0" indent="0">
              <a:buNone/>
              <a:defRPr sz="2500" spc="8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Click </a:t>
            </a:r>
            <a:r>
              <a:rPr lang="fr-FR" dirty="0" err="1"/>
              <a:t>here</a:t>
            </a:r>
            <a:r>
              <a:rPr lang="fr-FR" dirty="0"/>
              <a:t> to </a:t>
            </a:r>
            <a:r>
              <a:rPr lang="fr-FR" dirty="0" err="1"/>
              <a:t>add</a:t>
            </a:r>
            <a:r>
              <a:rPr lang="fr-FR" dirty="0"/>
              <a:t> </a:t>
            </a:r>
            <a:r>
              <a:rPr lang="fr-FR" dirty="0" err="1"/>
              <a:t>subtitle</a:t>
            </a:r>
            <a:endParaRPr lang="fr-FR" dirty="0"/>
          </a:p>
        </p:txBody>
      </p:sp>
      <p:sp>
        <p:nvSpPr>
          <p:cNvPr id="15" name="Espace réservé du texte 14"/>
          <p:cNvSpPr>
            <a:spLocks noGrp="1"/>
          </p:cNvSpPr>
          <p:nvPr>
            <p:ph type="body" sz="quarter" idx="14" hasCustomPrompt="1"/>
          </p:nvPr>
        </p:nvSpPr>
        <p:spPr>
          <a:xfrm>
            <a:off x="828000" y="5362219"/>
            <a:ext cx="7772090" cy="291826"/>
          </a:xfrm>
        </p:spPr>
        <p:txBody>
          <a:bodyPr>
            <a:normAutofit/>
          </a:bodyPr>
          <a:lstStyle>
            <a:lvl1pPr marL="0" indent="0">
              <a:buNone/>
              <a:defRPr sz="1200" spc="50" baseline="0">
                <a:solidFill>
                  <a:schemeClr val="tx1"/>
                </a:solidFill>
                <a:latin typeface="Arial" panose="020B0604020202020204" pitchFamily="34" charset="0"/>
                <a:cs typeface="Arial" panose="020B0604020202020204" pitchFamily="34" charset="0"/>
              </a:defRPr>
            </a:lvl1pPr>
          </a:lstStyle>
          <a:p>
            <a:pPr lvl="0"/>
            <a:r>
              <a:rPr lang="fr-FR" dirty="0" err="1"/>
              <a:t>Another</a:t>
            </a:r>
            <a:r>
              <a:rPr lang="fr-FR" dirty="0"/>
              <a:t> </a:t>
            </a:r>
            <a:r>
              <a:rPr lang="fr-FR" dirty="0" err="1"/>
              <a:t>text</a:t>
            </a:r>
            <a:r>
              <a:rPr lang="fr-FR" dirty="0"/>
              <a:t> on one line</a:t>
            </a:r>
          </a:p>
        </p:txBody>
      </p:sp>
    </p:spTree>
    <p:extLst>
      <p:ext uri="{BB962C8B-B14F-4D97-AF65-F5344CB8AC3E}">
        <p14:creationId xmlns:p14="http://schemas.microsoft.com/office/powerpoint/2010/main" val="2344529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2_Disclaimer">
    <p:spTree>
      <p:nvGrpSpPr>
        <p:cNvPr id="1" name=""/>
        <p:cNvGrpSpPr/>
        <p:nvPr/>
      </p:nvGrpSpPr>
      <p:grpSpPr>
        <a:xfrm>
          <a:off x="0" y="0"/>
          <a:ext cx="0" cy="0"/>
          <a:chOff x="0" y="0"/>
          <a:chExt cx="0" cy="0"/>
        </a:xfrm>
      </p:grpSpPr>
      <p:sp>
        <p:nvSpPr>
          <p:cNvPr id="13" name="Rectangle 12"/>
          <p:cNvSpPr/>
          <p:nvPr/>
        </p:nvSpPr>
        <p:spPr>
          <a:xfrm>
            <a:off x="540000" y="438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8" name="Rectangle 7"/>
          <p:cNvSpPr/>
          <p:nvPr/>
        </p:nvSpPr>
        <p:spPr>
          <a:xfrm>
            <a:off x="540000" y="6224400"/>
            <a:ext cx="964800" cy="396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a:p>
        </p:txBody>
      </p:sp>
      <p:sp>
        <p:nvSpPr>
          <p:cNvPr id="3" name="Espace réservé du pied de page 2"/>
          <p:cNvSpPr>
            <a:spLocks noGrp="1"/>
          </p:cNvSpPr>
          <p:nvPr>
            <p:ph type="ftr" sz="quarter" idx="10"/>
          </p:nvPr>
        </p:nvSpPr>
        <p:spPr/>
        <p:txBody>
          <a:bodyPr/>
          <a:lstStyle>
            <a:lvl1pPr>
              <a:defRPr/>
            </a:lvl1pPr>
          </a:lstStyle>
          <a:p>
            <a:r>
              <a:rPr lang="de-DE" dirty="0"/>
              <a:t>Amundi Label ISR UCITS ETF – Rapport </a:t>
            </a:r>
            <a:r>
              <a:rPr lang="de-DE" dirty="0" err="1"/>
              <a:t>Annuel</a:t>
            </a:r>
            <a:r>
              <a:rPr lang="de-DE" dirty="0"/>
              <a:t> Label ISR 2024</a:t>
            </a:r>
            <a:endParaRPr lang="fr-FR" dirty="0"/>
          </a:p>
        </p:txBody>
      </p:sp>
      <p:sp>
        <p:nvSpPr>
          <p:cNvPr id="4" name="Espace réservé du numéro de diapositive 3"/>
          <p:cNvSpPr>
            <a:spLocks noGrp="1"/>
          </p:cNvSpPr>
          <p:nvPr>
            <p:ph type="sldNum" sz="quarter" idx="11"/>
          </p:nvPr>
        </p:nvSpPr>
        <p:spPr/>
        <p:txBody>
          <a:bodyPr/>
          <a:lstStyle/>
          <a:p>
            <a:fld id="{8A1BC8A4-1BB4-411B-BE92-BDB856715A3F}" type="slidenum">
              <a:rPr lang="fr-FR" smtClean="0"/>
              <a:t>‹N°›</a:t>
            </a:fld>
            <a:endParaRPr lang="fr-FR"/>
          </a:p>
        </p:txBody>
      </p:sp>
      <p:sp>
        <p:nvSpPr>
          <p:cNvPr id="7" name="Espace réservé du texte 6"/>
          <p:cNvSpPr>
            <a:spLocks noGrp="1"/>
          </p:cNvSpPr>
          <p:nvPr>
            <p:ph type="body" sz="quarter" idx="12"/>
          </p:nvPr>
        </p:nvSpPr>
        <p:spPr>
          <a:xfrm>
            <a:off x="539998" y="857757"/>
            <a:ext cx="8063999" cy="4972944"/>
          </a:xfrm>
        </p:spPr>
        <p:txBody>
          <a:bodyPr anchor="t"/>
          <a:lstStyle>
            <a:lvl1pPr marL="6350" indent="0">
              <a:buNone/>
              <a:tabLst/>
              <a:defRPr sz="1000">
                <a:solidFill>
                  <a:schemeClr val="accent1"/>
                </a:solidFill>
              </a:defRPr>
            </a:lvl1pPr>
            <a:lvl2pPr marL="177800" indent="0" algn="just">
              <a:buNone/>
              <a:tabLst/>
              <a:defRPr sz="800">
                <a:solidFill>
                  <a:schemeClr val="tx2"/>
                </a:solidFill>
              </a:defRPr>
            </a:lvl2pPr>
          </a:lstStyle>
          <a:p>
            <a:pPr lvl="0"/>
            <a:r>
              <a:rPr lang="fr-FR" dirty="0"/>
              <a:t>Cliquez pour modifier les styles du texte du masque</a:t>
            </a:r>
          </a:p>
          <a:p>
            <a:pPr lvl="1"/>
            <a:r>
              <a:rPr lang="fr-FR" dirty="0"/>
              <a:t>Deuxième niveau</a:t>
            </a:r>
          </a:p>
        </p:txBody>
      </p:sp>
      <p:cxnSp>
        <p:nvCxnSpPr>
          <p:cNvPr id="10" name="Connecteur droit 9"/>
          <p:cNvCxnSpPr/>
          <p:nvPr/>
        </p:nvCxnSpPr>
        <p:spPr>
          <a:xfrm>
            <a:off x="719288"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que 3">
            <a:extLst>
              <a:ext uri="{FF2B5EF4-FFF2-40B4-BE49-F238E27FC236}">
                <a16:creationId xmlns:a16="http://schemas.microsoft.com/office/drawing/2014/main" id="{E491BF49-4273-4876-9D74-B23E194B4B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1194678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7">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CE0E68-1261-F77D-BCCA-652B93C216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Forme libre 9">
            <a:extLst>
              <a:ext uri="{FF2B5EF4-FFF2-40B4-BE49-F238E27FC236}">
                <a16:creationId xmlns:a16="http://schemas.microsoft.com/office/drawing/2014/main" id="{3716C162-954B-BB3C-1635-8E54563698EC}"/>
              </a:ext>
            </a:extLst>
          </p:cNvPr>
          <p:cNvSpPr/>
          <p:nvPr userDrawn="1"/>
        </p:nvSpPr>
        <p:spPr>
          <a:xfrm>
            <a:off x="7599600" y="1058400"/>
            <a:ext cx="101535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0" name="Forme libre 10">
            <a:extLst>
              <a:ext uri="{FF2B5EF4-FFF2-40B4-BE49-F238E27FC236}">
                <a16:creationId xmlns:a16="http://schemas.microsoft.com/office/drawing/2014/main" id="{73F95F1B-3AF1-905B-4EEF-D045014B1F06}"/>
              </a:ext>
            </a:extLst>
          </p:cNvPr>
          <p:cNvSpPr/>
          <p:nvPr userDrawn="1"/>
        </p:nvSpPr>
        <p:spPr>
          <a:xfrm>
            <a:off x="486557" y="1058400"/>
            <a:ext cx="5629844"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1" name="Forme libre 11">
            <a:extLst>
              <a:ext uri="{FF2B5EF4-FFF2-40B4-BE49-F238E27FC236}">
                <a16:creationId xmlns:a16="http://schemas.microsoft.com/office/drawing/2014/main" id="{41B7808B-9573-0250-D56B-D594C7524A5F}"/>
              </a:ext>
            </a:extLst>
          </p:cNvPr>
          <p:cNvSpPr/>
          <p:nvPr userDrawn="1"/>
        </p:nvSpPr>
        <p:spPr>
          <a:xfrm rot="16200000">
            <a:off x="-2085135" y="3670243"/>
            <a:ext cx="5229228"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2" name="Forme libre 12">
            <a:extLst>
              <a:ext uri="{FF2B5EF4-FFF2-40B4-BE49-F238E27FC236}">
                <a16:creationId xmlns:a16="http://schemas.microsoft.com/office/drawing/2014/main" id="{90BC1FD2-7EA3-0FF3-8A18-23B6C8D98432}"/>
              </a:ext>
            </a:extLst>
          </p:cNvPr>
          <p:cNvSpPr/>
          <p:nvPr userDrawn="1"/>
        </p:nvSpPr>
        <p:spPr>
          <a:xfrm rot="16200000">
            <a:off x="5957998" y="3672000"/>
            <a:ext cx="5313045"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3" name="Forme libre 13">
            <a:extLst>
              <a:ext uri="{FF2B5EF4-FFF2-40B4-BE49-F238E27FC236}">
                <a16:creationId xmlns:a16="http://schemas.microsoft.com/office/drawing/2014/main" id="{BF5D4D5C-C52B-7444-9A58-18AAD3B7CAD1}"/>
              </a:ext>
            </a:extLst>
          </p:cNvPr>
          <p:cNvSpPr/>
          <p:nvPr userDrawn="1"/>
        </p:nvSpPr>
        <p:spPr>
          <a:xfrm>
            <a:off x="486557" y="6285602"/>
            <a:ext cx="8128397" cy="85842"/>
          </a:xfrm>
          <a:custGeom>
            <a:avLst/>
            <a:gdLst>
              <a:gd name="connsiteX0" fmla="*/ 0 w 1145681"/>
              <a:gd name="connsiteY0" fmla="*/ 0 h 85842"/>
              <a:gd name="connsiteX1" fmla="*/ 1145682 w 1145681"/>
              <a:gd name="connsiteY1" fmla="*/ 0 h 85842"/>
              <a:gd name="connsiteX2" fmla="*/ 1145682 w 1145681"/>
              <a:gd name="connsiteY2" fmla="*/ 85843 h 85842"/>
              <a:gd name="connsiteX3" fmla="*/ 0 w 1145681"/>
              <a:gd name="connsiteY3" fmla="*/ 85843 h 85842"/>
            </a:gdLst>
            <a:ahLst/>
            <a:cxnLst>
              <a:cxn ang="0">
                <a:pos x="connsiteX0" y="connsiteY0"/>
              </a:cxn>
              <a:cxn ang="0">
                <a:pos x="connsiteX1" y="connsiteY1"/>
              </a:cxn>
              <a:cxn ang="0">
                <a:pos x="connsiteX2" y="connsiteY2"/>
              </a:cxn>
              <a:cxn ang="0">
                <a:pos x="connsiteX3" y="connsiteY3"/>
              </a:cxn>
            </a:cxnLst>
            <a:rect l="l" t="t" r="r" b="b"/>
            <a:pathLst>
              <a:path w="1145681" h="85842">
                <a:moveTo>
                  <a:pt x="0" y="0"/>
                </a:moveTo>
                <a:lnTo>
                  <a:pt x="1145682" y="0"/>
                </a:lnTo>
                <a:lnTo>
                  <a:pt x="1145682" y="85843"/>
                </a:lnTo>
                <a:lnTo>
                  <a:pt x="0" y="85843"/>
                </a:lnTo>
                <a:close/>
              </a:path>
            </a:pathLst>
          </a:custGeom>
          <a:solidFill>
            <a:srgbClr val="009EE0"/>
          </a:solidFill>
          <a:ln w="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rgbClr val="003C64"/>
              </a:solidFill>
              <a:effectLst/>
              <a:uLnTx/>
              <a:uFillTx/>
            </a:endParaRPr>
          </a:p>
        </p:txBody>
      </p:sp>
      <p:sp>
        <p:nvSpPr>
          <p:cNvPr id="2" name="Title 1"/>
          <p:cNvSpPr>
            <a:spLocks noGrp="1"/>
          </p:cNvSpPr>
          <p:nvPr userDrawn="1">
            <p:ph type="ctrTitle" hasCustomPrompt="1"/>
          </p:nvPr>
        </p:nvSpPr>
        <p:spPr>
          <a:xfrm>
            <a:off x="1141807" y="1899138"/>
            <a:ext cx="3947704" cy="1199844"/>
          </a:xfrm>
        </p:spPr>
        <p:txBody>
          <a:bodyPr lIns="0" tIns="0" rIns="0" bIns="0" anchor="b" anchorCtr="0">
            <a:normAutofit/>
          </a:bodyPr>
          <a:lstStyle>
            <a:lvl1pPr algn="l">
              <a:lnSpc>
                <a:spcPct val="80000"/>
              </a:lnSpc>
              <a:defRPr sz="3000" b="1" cap="none" baseline="0">
                <a:solidFill>
                  <a:schemeClr val="tx1"/>
                </a:solidFill>
              </a:defRPr>
            </a:lvl1pPr>
          </a:lstStyle>
          <a:p>
            <a:r>
              <a:rPr lang="fr-FR" dirty="0"/>
              <a:t>Title</a:t>
            </a:r>
          </a:p>
        </p:txBody>
      </p:sp>
      <p:sp>
        <p:nvSpPr>
          <p:cNvPr id="12" name="Espace réservé du texte 11">
            <a:extLst>
              <a:ext uri="{FF2B5EF4-FFF2-40B4-BE49-F238E27FC236}">
                <a16:creationId xmlns:a16="http://schemas.microsoft.com/office/drawing/2014/main" id="{A6E3468C-5D83-488A-8F85-5CDB9FD0BC7B}"/>
              </a:ext>
            </a:extLst>
          </p:cNvPr>
          <p:cNvSpPr>
            <a:spLocks noGrp="1"/>
          </p:cNvSpPr>
          <p:nvPr userDrawn="1">
            <p:ph type="body" sz="quarter" idx="28" hasCustomPrompt="1"/>
          </p:nvPr>
        </p:nvSpPr>
        <p:spPr>
          <a:xfrm>
            <a:off x="1141807" y="4196337"/>
            <a:ext cx="1305971" cy="138499"/>
          </a:xfrm>
        </p:spPr>
        <p:txBody>
          <a:bodyPr anchor="b"/>
          <a:lstStyle>
            <a:lvl1pPr marL="0" indent="0">
              <a:buFontTx/>
              <a:buNone/>
              <a:defRPr sz="900" cap="all" baseline="0">
                <a:solidFill>
                  <a:schemeClr val="tx1"/>
                </a:solidFill>
              </a:defRPr>
            </a:lvl1pPr>
          </a:lstStyle>
          <a:p>
            <a:pPr lvl="0"/>
            <a:r>
              <a:rPr lang="fr-FR" dirty="0"/>
              <a:t>MONTH YYYY</a:t>
            </a:r>
          </a:p>
        </p:txBody>
      </p:sp>
      <p:sp>
        <p:nvSpPr>
          <p:cNvPr id="16" name="Espace réservé du numéro de diapositive 15">
            <a:extLst>
              <a:ext uri="{FF2B5EF4-FFF2-40B4-BE49-F238E27FC236}">
                <a16:creationId xmlns:a16="http://schemas.microsoft.com/office/drawing/2014/main" id="{94A33161-E1A1-43D5-8E05-D6848A0B6FCC}"/>
              </a:ext>
            </a:extLst>
          </p:cNvPr>
          <p:cNvSpPr>
            <a:spLocks noGrp="1"/>
          </p:cNvSpPr>
          <p:nvPr userDrawn="1">
            <p:ph type="sldNum" sz="quarter" idx="30"/>
          </p:nvPr>
        </p:nvSpPr>
        <p:spPr>
          <a:xfrm>
            <a:off x="0" y="6858000"/>
            <a:ext cx="0" cy="0"/>
          </a:xfrm>
        </p:spPr>
        <p:txBody>
          <a:bodyPr/>
          <a:lstStyle>
            <a:lvl1pPr>
              <a:defRPr>
                <a:noFill/>
              </a:defRPr>
            </a:lvl1pPr>
          </a:lstStyle>
          <a:p>
            <a:fld id="{78D5D5FC-A2A2-446A-BED0-1CEF08BE1E1C}" type="slidenum">
              <a:rPr lang="fr-FR" smtClean="0"/>
              <a:pPr/>
              <a:t>‹N°›</a:t>
            </a:fld>
            <a:endParaRPr lang="fr-FR" dirty="0"/>
          </a:p>
        </p:txBody>
      </p:sp>
      <p:sp>
        <p:nvSpPr>
          <p:cNvPr id="14" name="Text Placeholder 13">
            <a:extLst>
              <a:ext uri="{FF2B5EF4-FFF2-40B4-BE49-F238E27FC236}">
                <a16:creationId xmlns:a16="http://schemas.microsoft.com/office/drawing/2014/main" id="{221EF148-1D52-D253-8424-87D858949CAC}"/>
              </a:ext>
            </a:extLst>
          </p:cNvPr>
          <p:cNvSpPr>
            <a:spLocks noGrp="1"/>
          </p:cNvSpPr>
          <p:nvPr userDrawn="1">
            <p:ph type="body" sz="quarter" idx="36" hasCustomPrompt="1"/>
          </p:nvPr>
        </p:nvSpPr>
        <p:spPr>
          <a:xfrm>
            <a:off x="1141807" y="3429001"/>
            <a:ext cx="3947703" cy="561080"/>
          </a:xfrm>
        </p:spPr>
        <p:txBody>
          <a:bodyPr/>
          <a:lstStyle>
            <a:lvl1pPr marL="0" indent="0">
              <a:buNone/>
              <a:defRPr sz="1700">
                <a:solidFill>
                  <a:schemeClr val="tx1"/>
                </a:solidFill>
              </a:defRPr>
            </a:lvl1pPr>
          </a:lstStyle>
          <a:p>
            <a:pPr lvl="0"/>
            <a:r>
              <a:rPr lang="fr-FR" dirty="0" err="1"/>
              <a:t>Subtitle</a:t>
            </a:r>
            <a:endParaRPr lang="fr-FR" dirty="0"/>
          </a:p>
        </p:txBody>
      </p:sp>
      <p:pic>
        <p:nvPicPr>
          <p:cNvPr id="8" name="Picture 7">
            <a:extLst>
              <a:ext uri="{FF2B5EF4-FFF2-40B4-BE49-F238E27FC236}">
                <a16:creationId xmlns:a16="http://schemas.microsoft.com/office/drawing/2014/main" id="{C0B0C5AA-CE89-073E-A367-E8CB529C7A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75424" y="5799600"/>
            <a:ext cx="4368332" cy="1058400"/>
          </a:xfrm>
          <a:prstGeom prst="rect">
            <a:avLst/>
          </a:prstGeom>
        </p:spPr>
      </p:pic>
      <p:sp>
        <p:nvSpPr>
          <p:cNvPr id="9" name="Text Placeholder 3">
            <a:extLst>
              <a:ext uri="{FF2B5EF4-FFF2-40B4-BE49-F238E27FC236}">
                <a16:creationId xmlns:a16="http://schemas.microsoft.com/office/drawing/2014/main" id="{95E5AB00-E301-6587-F726-0AE6E6D35E91}"/>
              </a:ext>
            </a:extLst>
          </p:cNvPr>
          <p:cNvSpPr>
            <a:spLocks noGrp="1"/>
          </p:cNvSpPr>
          <p:nvPr userDrawn="1">
            <p:ph type="body" sz="quarter" idx="37" hasCustomPrompt="1"/>
          </p:nvPr>
        </p:nvSpPr>
        <p:spPr>
          <a:xfrm>
            <a:off x="1141807" y="5473700"/>
            <a:ext cx="2947970" cy="258165"/>
          </a:xfrm>
        </p:spPr>
        <p:txBody>
          <a:bodyPr anchor="b"/>
          <a:lstStyle>
            <a:lvl1pPr marL="90000" indent="-90000">
              <a:spcBef>
                <a:spcPts val="0"/>
              </a:spcBef>
              <a:buClr>
                <a:schemeClr val="tx1"/>
              </a:buClr>
              <a:buSzPct val="100000"/>
              <a:buFont typeface="Arial" panose="020B0604020202020204" pitchFamily="34" charset="0"/>
              <a:buChar char="•"/>
              <a:defRPr sz="900">
                <a:solidFill>
                  <a:schemeClr val="tx1"/>
                </a:solidFill>
              </a:defRPr>
            </a:lvl1pPr>
          </a:lstStyle>
          <a:p>
            <a:pPr lvl="0"/>
            <a:r>
              <a:rPr lang="fr-FR" dirty="0"/>
              <a:t>Legal - Sources</a:t>
            </a:r>
          </a:p>
        </p:txBody>
      </p:sp>
      <p:pic>
        <p:nvPicPr>
          <p:cNvPr id="3" name="Graphique 5">
            <a:extLst>
              <a:ext uri="{FF2B5EF4-FFF2-40B4-BE49-F238E27FC236}">
                <a16:creationId xmlns:a16="http://schemas.microsoft.com/office/drawing/2014/main" id="{99F0490F-B4CB-2020-19B6-85F0FCC83A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087826" y="637200"/>
            <a:ext cx="1548000" cy="722759"/>
          </a:xfrm>
          <a:prstGeom prst="rect">
            <a:avLst/>
          </a:prstGeom>
        </p:spPr>
      </p:pic>
    </p:spTree>
    <p:extLst>
      <p:ext uri="{BB962C8B-B14F-4D97-AF65-F5344CB8AC3E}">
        <p14:creationId xmlns:p14="http://schemas.microsoft.com/office/powerpoint/2010/main" val="38140836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7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99865"/>
            <a:ext cx="8063999" cy="387493"/>
          </a:xfrm>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8" name="Espace réservé du texte 7"/>
          <p:cNvSpPr>
            <a:spLocks noGrp="1"/>
          </p:cNvSpPr>
          <p:nvPr>
            <p:ph type="body" sz="quarter" idx="13"/>
          </p:nvPr>
        </p:nvSpPr>
        <p:spPr>
          <a:xfrm>
            <a:off x="539750" y="1187358"/>
            <a:ext cx="8064248" cy="304482"/>
          </a:xfrm>
        </p:spPr>
        <p:txBody>
          <a:bodyPr>
            <a:normAutofit/>
          </a:bodyPr>
          <a:lstStyle>
            <a:lvl1pPr marL="0" indent="0">
              <a:buNone/>
              <a:defRPr sz="1600">
                <a:solidFill>
                  <a:schemeClr val="tx1"/>
                </a:solidFill>
              </a:defRPr>
            </a:lvl1pPr>
          </a:lstStyle>
          <a:p>
            <a:pPr lvl="0"/>
            <a:r>
              <a:rPr lang="fr-FR"/>
              <a:t>Modifiez les styles du texte du masque</a:t>
            </a:r>
          </a:p>
        </p:txBody>
      </p:sp>
    </p:spTree>
    <p:extLst>
      <p:ext uri="{BB962C8B-B14F-4D97-AF65-F5344CB8AC3E}">
        <p14:creationId xmlns:p14="http://schemas.microsoft.com/office/powerpoint/2010/main" val="2626354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_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8A1BC8A4-1BB4-411B-BE92-BDB856715A3F}" type="slidenum">
              <a:rPr lang="fr-FR" smtClean="0"/>
              <a:t>‹N°›</a:t>
            </a:fld>
            <a:endParaRPr lang="fr-FR"/>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en-US" noProof="0" dirty="0"/>
              <a:t>between</a:t>
            </a:r>
            <a:r>
              <a:rPr lang="fr-FR" dirty="0"/>
              <a:t> text </a:t>
            </a:r>
            <a:r>
              <a:rPr lang="en-US" noProof="0" dirty="0"/>
              <a:t>levels</a:t>
            </a:r>
            <a:r>
              <a:rPr lang="fr-FR" dirty="0"/>
              <a:t>, use Alt + Shift + / </a:t>
            </a:r>
            <a:r>
              <a:rPr lang="en-US" noProof="0" dirty="0"/>
              <a:t>arrows</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646464"/>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Text</a:t>
            </a:r>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1085758"/>
            <a:ext cx="8064248" cy="304482"/>
          </a:xfrm>
        </p:spPr>
        <p:txBody>
          <a:bodyPr>
            <a:noAutofit/>
          </a:bodyPr>
          <a:lstStyle>
            <a:lvl1pPr marL="0" indent="0">
              <a:buNone/>
              <a:defRPr sz="1600">
                <a:solidFill>
                  <a:schemeClr val="tx1"/>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1355201859"/>
      </p:ext>
    </p:extLst>
  </p:cSld>
  <p:clrMapOvr>
    <a:masterClrMapping/>
  </p:clrMapOvr>
  <p:extLst>
    <p:ext uri="{DCECCB84-F9BA-43D5-87BE-67443E8EF086}">
      <p15:sldGuideLst xmlns:p15="http://schemas.microsoft.com/office/powerpoint/2012/main">
        <p15:guide id="1" orient="horz" pos="383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paragraphes non numérotés">
    <p:spTree>
      <p:nvGrpSpPr>
        <p:cNvPr id="1" name=""/>
        <p:cNvGrpSpPr/>
        <p:nvPr/>
      </p:nvGrpSpPr>
      <p:grpSpPr>
        <a:xfrm>
          <a:off x="0" y="0"/>
          <a:ext cx="0" cy="0"/>
          <a:chOff x="0" y="0"/>
          <a:chExt cx="0" cy="0"/>
        </a:xfrm>
      </p:grpSpPr>
      <p:sp>
        <p:nvSpPr>
          <p:cNvPr id="2" name="Title 1"/>
          <p:cNvSpPr>
            <a:spLocks noGrp="1"/>
          </p:cNvSpPr>
          <p:nvPr>
            <p:ph type="title"/>
          </p:nvPr>
        </p:nvSpPr>
        <p:spPr>
          <a:xfrm>
            <a:off x="501651" y="697707"/>
            <a:ext cx="8166100" cy="360363"/>
          </a:xfrm>
          <a:prstGeom prst="rect">
            <a:avLst/>
          </a:prstGeom>
          <a:solidFill>
            <a:srgbClr val="001C4B"/>
          </a:solidFill>
        </p:spPr>
        <p:txBody>
          <a:bodyPr/>
          <a:lstStyle/>
          <a:p>
            <a:r>
              <a:rPr lang="fr-FR"/>
              <a:t>Modifiez le style du titre</a:t>
            </a:r>
          </a:p>
        </p:txBody>
      </p:sp>
      <p:sp>
        <p:nvSpPr>
          <p:cNvPr id="3" name="Footer Placeholder 2"/>
          <p:cNvSpPr>
            <a:spLocks noGrp="1"/>
          </p:cNvSpPr>
          <p:nvPr>
            <p:ph type="ftr" sz="quarter" idx="10"/>
          </p:nvPr>
        </p:nvSpPr>
        <p:spPr>
          <a:xfrm>
            <a:off x="501651" y="6237290"/>
            <a:ext cx="8147050" cy="365125"/>
          </a:xfrm>
        </p:spPr>
        <p:txBody>
          <a:bodyPr/>
          <a:lstStyle>
            <a:lvl1pPr>
              <a:defRPr sz="800"/>
            </a:lvl1pPr>
          </a:lstStyle>
          <a:p>
            <a:r>
              <a:rPr lang="de-DE" dirty="0"/>
              <a:t>Amundi Label ISR UCITS ETF – Rapport </a:t>
            </a:r>
            <a:r>
              <a:rPr lang="de-DE" dirty="0" err="1"/>
              <a:t>Annuel</a:t>
            </a:r>
            <a:r>
              <a:rPr lang="de-DE" dirty="0"/>
              <a:t> Label ISR 2024</a:t>
            </a:r>
            <a:endParaRPr lang="fr-FR" dirty="0"/>
          </a:p>
        </p:txBody>
      </p:sp>
      <p:sp>
        <p:nvSpPr>
          <p:cNvPr id="8" name="Text Placeholder 7"/>
          <p:cNvSpPr>
            <a:spLocks noGrp="1"/>
          </p:cNvSpPr>
          <p:nvPr>
            <p:ph type="body" sz="quarter" idx="11"/>
          </p:nvPr>
        </p:nvSpPr>
        <p:spPr>
          <a:xfrm>
            <a:off x="504825" y="1188390"/>
            <a:ext cx="8153400" cy="4755202"/>
          </a:xfrm>
        </p:spPr>
        <p:txBody>
          <a:bodyPr/>
          <a:lstStyle>
            <a:lvl5pPr>
              <a:defRPr>
                <a:solidFill>
                  <a:schemeClr val="tx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429126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2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9999" y="702000"/>
            <a:ext cx="8063999" cy="387493"/>
          </a:xfrm>
        </p:spPr>
        <p:txBody>
          <a:bodyPr/>
          <a:lstStyle/>
          <a:p>
            <a:r>
              <a:rPr lang="fr-FR" dirty="0"/>
              <a:t>Cliquez et modifiez le titre</a:t>
            </a:r>
            <a:endParaRPr lang="en-US" dirty="0"/>
          </a:p>
        </p:txBody>
      </p:sp>
      <p:sp>
        <p:nvSpPr>
          <p:cNvPr id="3" name="Content Placeholder 2"/>
          <p:cNvSpPr>
            <a:spLocks noGrp="1"/>
          </p:cNvSpPr>
          <p:nvPr>
            <p:ph idx="1"/>
          </p:nvPr>
        </p:nvSpPr>
        <p:spPr>
          <a:xfrm>
            <a:off x="540000" y="1386000"/>
            <a:ext cx="8063998" cy="336834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6" name="Slide Number Placeholder 5"/>
          <p:cNvSpPr>
            <a:spLocks noGrp="1"/>
          </p:cNvSpPr>
          <p:nvPr>
            <p:ph type="sldNum" sz="quarter" idx="12"/>
          </p:nvPr>
        </p:nvSpPr>
        <p:spPr/>
        <p:txBody>
          <a:bodyPr/>
          <a:lstStyle/>
          <a:p>
            <a:fld id="{8A1BC8A4-1BB4-411B-BE92-BDB856715A3F}" type="slidenum">
              <a:rPr lang="fr-FR" smtClean="0"/>
              <a:t>‹N°›</a:t>
            </a:fld>
            <a:endParaRPr lang="fr-FR"/>
          </a:p>
        </p:txBody>
      </p:sp>
      <p:sp>
        <p:nvSpPr>
          <p:cNvPr id="7" name="Content Placeholder 2"/>
          <p:cNvSpPr>
            <a:spLocks noGrp="1"/>
          </p:cNvSpPr>
          <p:nvPr>
            <p:ph idx="14"/>
          </p:nvPr>
        </p:nvSpPr>
        <p:spPr>
          <a:xfrm>
            <a:off x="540000" y="5357822"/>
            <a:ext cx="8063998" cy="794113"/>
          </a:xfrm>
        </p:spPr>
        <p:txBody>
          <a:bodyPr anchor="b">
            <a:normAutofit/>
          </a:bodyPr>
          <a:lstStyle>
            <a:lvl1pPr marL="6350" indent="0" algn="just">
              <a:buFontTx/>
              <a:buNone/>
              <a:defRPr sz="600" b="0">
                <a:solidFill>
                  <a:schemeClr val="tx2"/>
                </a:solidFill>
              </a:defRPr>
            </a:lvl1pPr>
            <a:lvl2pPr marL="223838" indent="0">
              <a:buFontTx/>
              <a:buNone/>
              <a:defRPr sz="700">
                <a:solidFill>
                  <a:schemeClr val="tx2"/>
                </a:solidFill>
              </a:defRPr>
            </a:lvl2pPr>
            <a:lvl3pPr marL="447675" indent="0">
              <a:buFontTx/>
              <a:buNone/>
              <a:defRPr sz="700">
                <a:solidFill>
                  <a:schemeClr val="tx2"/>
                </a:solidFill>
              </a:defRPr>
            </a:lvl3pPr>
            <a:lvl4pPr>
              <a:buFontTx/>
              <a:buNone/>
              <a:defRPr sz="700">
                <a:solidFill>
                  <a:schemeClr val="tx2"/>
                </a:solidFill>
              </a:defRPr>
            </a:lvl4pPr>
            <a:lvl5pPr>
              <a:buFontTx/>
              <a:buNone/>
              <a:defRPr sz="700">
                <a:solidFill>
                  <a:schemeClr val="tx2"/>
                </a:solidFill>
              </a:defRPr>
            </a:lvl5pPr>
          </a:lstStyle>
          <a:p>
            <a:pPr lvl="0"/>
            <a:r>
              <a:rPr lang="fr-FR" dirty="0"/>
              <a:t>Cliquez pour modifier les styles du texte du masque</a:t>
            </a:r>
          </a:p>
        </p:txBody>
      </p:sp>
    </p:spTree>
    <p:extLst>
      <p:ext uri="{BB962C8B-B14F-4D97-AF65-F5344CB8AC3E}">
        <p14:creationId xmlns:p14="http://schemas.microsoft.com/office/powerpoint/2010/main" val="343649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5" name="Espace réservé du contenu 4">
            <a:extLst>
              <a:ext uri="{FF2B5EF4-FFF2-40B4-BE49-F238E27FC236}">
                <a16:creationId xmlns:a16="http://schemas.microsoft.com/office/drawing/2014/main" id="{DEA02406-5645-4FFD-872F-D0B0657A0D24}"/>
              </a:ext>
            </a:extLst>
          </p:cNvPr>
          <p:cNvSpPr>
            <a:spLocks noGrp="1"/>
          </p:cNvSpPr>
          <p:nvPr>
            <p:ph sz="quarter" idx="11" hasCustomPrompt="1"/>
          </p:nvPr>
        </p:nvSpPr>
        <p:spPr>
          <a:xfrm>
            <a:off x="540000" y="1548000"/>
            <a:ext cx="8063998" cy="3888000"/>
          </a:xfrm>
        </p:spPr>
        <p:txBody>
          <a:bodyPr lIns="0"/>
          <a:lstStyle>
            <a:lvl1pPr>
              <a:defRPr>
                <a:sym typeface="Wingdings" panose="05000000000000000000" pitchFamily="2" charset="2"/>
              </a:defRPr>
            </a:lvl1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marR="0" indent="0" algn="l" defTabSz="914400" rtl="0" eaLnBrk="1" fontAlgn="auto" latinLnBrk="0" hangingPunct="1">
              <a:lnSpc>
                <a:spcPts val="900"/>
              </a:lnSpc>
              <a:spcBef>
                <a:spcPts val="0"/>
              </a:spcBef>
              <a:spcAft>
                <a:spcPts val="0"/>
              </a:spcAft>
              <a:buClr>
                <a:srgbClr val="00A0E3"/>
              </a:buClr>
              <a:buSzPct val="130000"/>
              <a:buFontTx/>
              <a:buNone/>
              <a:tabLst/>
              <a:defRPr sz="800">
                <a:solidFill>
                  <a:srgbClr val="005483"/>
                </a:solidFill>
                <a:latin typeface="Arial" panose="020B0604020202020204" pitchFamily="34" charset="0"/>
                <a:cs typeface="Arial" panose="020B0604020202020204" pitchFamily="34" charset="0"/>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marL="0" marR="0" lvl="0" indent="0" algn="l" defTabSz="914400" rtl="0" eaLnBrk="1" fontAlgn="auto" latinLnBrk="0" hangingPunct="1">
              <a:lnSpc>
                <a:spcPts val="900"/>
              </a:lnSpc>
              <a:spcBef>
                <a:spcPts val="0"/>
              </a:spcBef>
              <a:spcAft>
                <a:spcPts val="0"/>
              </a:spcAft>
              <a:buClr>
                <a:srgbClr val="00A0E3"/>
              </a:buClr>
              <a:buSzPct val="130000"/>
              <a:buFontTx/>
              <a:buNone/>
              <a:tabLst/>
              <a:defRPr/>
            </a:pPr>
            <a:r>
              <a:rPr lang="fr-FR" dirty="0"/>
              <a:t>Legal – Sources - </a:t>
            </a:r>
            <a:r>
              <a:rPr lang="fr-FR" dirty="0" err="1"/>
              <a:t>Text</a:t>
            </a:r>
            <a:endParaRPr lang="fr-FR" dirty="0"/>
          </a:p>
        </p:txBody>
      </p:sp>
      <p:sp>
        <p:nvSpPr>
          <p:cNvPr id="8" name="Espace réservé du texte 7">
            <a:extLst>
              <a:ext uri="{FF2B5EF4-FFF2-40B4-BE49-F238E27FC236}">
                <a16:creationId xmlns:a16="http://schemas.microsoft.com/office/drawing/2014/main" id="{5C41FFFB-753F-4833-8336-494565E73A27}"/>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4" name="Espace réservé du pied de page 3">
            <a:extLst>
              <a:ext uri="{FF2B5EF4-FFF2-40B4-BE49-F238E27FC236}">
                <a16:creationId xmlns:a16="http://schemas.microsoft.com/office/drawing/2014/main" id="{FC5FC8CD-9B1C-4D03-A14F-8FB44D78CD99}"/>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812386692"/>
      </p:ext>
    </p:extLst>
  </p:cSld>
  <p:clrMapOvr>
    <a:masterClrMapping/>
  </p:clrMapOvr>
  <p:extLst>
    <p:ext uri="{DCECCB84-F9BA-43D5-87BE-67443E8EF086}">
      <p15:sldGuideLst xmlns:p15="http://schemas.microsoft.com/office/powerpoint/2012/main">
        <p15:guide id="1" orient="horz" pos="38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7C3C9C0-53EE-4483-9C33-683D4BBE6509}"/>
              </a:ext>
            </a:extLst>
          </p:cNvPr>
          <p:cNvSpPr>
            <a:spLocks noGrp="1"/>
          </p:cNvSpPr>
          <p:nvPr>
            <p:ph type="sldNum" sz="quarter" idx="10"/>
          </p:nvPr>
        </p:nvSpPr>
        <p:spPr/>
        <p:txBody>
          <a:bodyPr/>
          <a:lstStyle/>
          <a:p>
            <a:fld id="{78D5D5FC-A2A2-446A-BED0-1CEF08BE1E1C}" type="slidenum">
              <a:rPr lang="fr-FR" smtClean="0"/>
              <a:pPr/>
              <a:t>‹N°›</a:t>
            </a:fld>
            <a:endParaRPr lang="fr-FR" dirty="0"/>
          </a:p>
        </p:txBody>
      </p:sp>
      <p:sp>
        <p:nvSpPr>
          <p:cNvPr id="6" name="Titre 5">
            <a:extLst>
              <a:ext uri="{FF2B5EF4-FFF2-40B4-BE49-F238E27FC236}">
                <a16:creationId xmlns:a16="http://schemas.microsoft.com/office/drawing/2014/main" id="{40460610-046A-4B67-A662-DAD46C36CC8A}"/>
              </a:ext>
            </a:extLst>
          </p:cNvPr>
          <p:cNvSpPr>
            <a:spLocks noGrp="1"/>
          </p:cNvSpPr>
          <p:nvPr>
            <p:ph type="title" hasCustomPrompt="1"/>
          </p:nvPr>
        </p:nvSpPr>
        <p:spPr/>
        <p:txBody>
          <a:bodyPr/>
          <a:lstStyle>
            <a:lvl1pPr>
              <a:defRPr/>
            </a:lvl1pPr>
          </a:lstStyle>
          <a:p>
            <a:r>
              <a:rPr lang="fr-FR" dirty="0"/>
              <a:t>Title on one or </a:t>
            </a:r>
            <a:r>
              <a:rPr lang="fr-FR" dirty="0" err="1"/>
              <a:t>two</a:t>
            </a:r>
            <a:r>
              <a:rPr lang="fr-FR" dirty="0"/>
              <a:t> </a:t>
            </a:r>
            <a:r>
              <a:rPr lang="fr-FR" dirty="0" err="1"/>
              <a:t>lines</a:t>
            </a:r>
            <a:endParaRPr lang="fr-FR" dirty="0"/>
          </a:p>
        </p:txBody>
      </p:sp>
      <p:sp>
        <p:nvSpPr>
          <p:cNvPr id="7" name="Espace réservé du texte 6">
            <a:extLst>
              <a:ext uri="{FF2B5EF4-FFF2-40B4-BE49-F238E27FC236}">
                <a16:creationId xmlns:a16="http://schemas.microsoft.com/office/drawing/2014/main" id="{3777A008-DEEC-43DF-8464-A0565C92E311}"/>
              </a:ext>
            </a:extLst>
          </p:cNvPr>
          <p:cNvSpPr>
            <a:spLocks noGrp="1"/>
          </p:cNvSpPr>
          <p:nvPr>
            <p:ph type="body" sz="quarter" idx="13" hasCustomPrompt="1"/>
          </p:nvPr>
        </p:nvSpPr>
        <p:spPr>
          <a:xfrm>
            <a:off x="539750" y="5461200"/>
            <a:ext cx="8064248" cy="612000"/>
          </a:xfrm>
        </p:spPr>
        <p:txBody>
          <a:bodyPr anchor="b" anchorCtr="0"/>
          <a:lstStyle>
            <a:lvl1pPr marL="0" indent="0">
              <a:lnSpc>
                <a:spcPts val="900"/>
              </a:lnSpc>
              <a:spcBef>
                <a:spcPts val="0"/>
              </a:spcBef>
              <a:buFontTx/>
              <a:buNone/>
              <a:defRPr sz="800">
                <a:solidFill>
                  <a:srgbClr val="005483"/>
                </a:solidFill>
              </a:defRPr>
            </a:lvl1pPr>
            <a:lvl2pPr marL="344488" indent="0">
              <a:buFontTx/>
              <a:buNone/>
              <a:defRPr sz="1000"/>
            </a:lvl2pPr>
            <a:lvl3pPr marL="763588" indent="0">
              <a:buFontTx/>
              <a:buNone/>
              <a:defRPr sz="1000"/>
            </a:lvl3pPr>
            <a:lvl4pPr marL="1108075" indent="0">
              <a:buFontTx/>
              <a:buNone/>
              <a:defRPr sz="1000"/>
            </a:lvl4pPr>
            <a:lvl5pPr>
              <a:buFontTx/>
              <a:buNone/>
              <a:defRPr sz="1000"/>
            </a:lvl5pPr>
          </a:lstStyle>
          <a:p>
            <a:pPr lvl="0"/>
            <a:r>
              <a:rPr lang="fr-FR" dirty="0"/>
              <a:t>Legal – Sources - </a:t>
            </a:r>
            <a:r>
              <a:rPr lang="fr-FR" dirty="0" err="1"/>
              <a:t>Text</a:t>
            </a:r>
            <a:endParaRPr lang="fr-FR" dirty="0"/>
          </a:p>
        </p:txBody>
      </p:sp>
      <p:sp>
        <p:nvSpPr>
          <p:cNvPr id="4" name="Espace réservé du contenu 3">
            <a:extLst>
              <a:ext uri="{FF2B5EF4-FFF2-40B4-BE49-F238E27FC236}">
                <a16:creationId xmlns:a16="http://schemas.microsoft.com/office/drawing/2014/main" id="{4DC68B89-3A56-4B3B-BDBD-5329FB46D936}"/>
              </a:ext>
            </a:extLst>
          </p:cNvPr>
          <p:cNvSpPr>
            <a:spLocks noGrp="1"/>
          </p:cNvSpPr>
          <p:nvPr>
            <p:ph sz="quarter" idx="15" hasCustomPrompt="1"/>
          </p:nvPr>
        </p:nvSpPr>
        <p:spPr>
          <a:xfrm>
            <a:off x="540001"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7">
            <a:extLst>
              <a:ext uri="{FF2B5EF4-FFF2-40B4-BE49-F238E27FC236}">
                <a16:creationId xmlns:a16="http://schemas.microsoft.com/office/drawing/2014/main" id="{7AA44A4D-4E88-4330-BC86-A723C4041051}"/>
              </a:ext>
            </a:extLst>
          </p:cNvPr>
          <p:cNvSpPr>
            <a:spLocks noGrp="1"/>
          </p:cNvSpPr>
          <p:nvPr>
            <p:ph sz="quarter" idx="16" hasCustomPrompt="1"/>
          </p:nvPr>
        </p:nvSpPr>
        <p:spPr>
          <a:xfrm>
            <a:off x="4635500" y="1548000"/>
            <a:ext cx="3968499" cy="3888000"/>
          </a:xfrm>
          <a:prstGeom prst="rect">
            <a:avLst/>
          </a:prstGeom>
        </p:spPr>
        <p:txBody>
          <a:bodyPr vert="horz" lIns="0" tIns="0" rIns="0" bIns="0" rtlCol="0">
            <a:noAutofit/>
          </a:bodyPr>
          <a:lstStyle>
            <a:lvl1pPr>
              <a:defRPr lang="fr-FR" smtClean="0">
                <a:sym typeface="Wingdings" panose="05000000000000000000" pitchFamily="2" charset="2"/>
              </a:defRPr>
            </a:lvl1pPr>
            <a:lvl2pPr>
              <a:defRPr lang="fr-FR" smtClean="0"/>
            </a:lvl2pPr>
            <a:lvl3pPr>
              <a:defRPr lang="fr-FR" smtClean="0"/>
            </a:lvl3pPr>
            <a:lvl4pPr>
              <a:defRPr lang="fr-FR" smtClean="0"/>
            </a:lvl4pPr>
            <a:lvl5pPr>
              <a:defRPr lang="fr-FR"/>
            </a:lvl5pPr>
          </a:lstStyle>
          <a:p>
            <a:pPr lvl="0"/>
            <a:r>
              <a:rPr lang="fr-FR" dirty="0"/>
              <a:t>To switch </a:t>
            </a:r>
            <a:r>
              <a:rPr lang="fr-FR" noProof="0" dirty="0" err="1"/>
              <a:t>between</a:t>
            </a:r>
            <a:r>
              <a:rPr lang="fr-FR" dirty="0"/>
              <a:t> </a:t>
            </a:r>
            <a:r>
              <a:rPr lang="fr-FR" dirty="0" err="1"/>
              <a:t>text</a:t>
            </a:r>
            <a:r>
              <a:rPr lang="fr-FR" dirty="0"/>
              <a:t> </a:t>
            </a:r>
            <a:r>
              <a:rPr lang="fr-FR" noProof="0" dirty="0" err="1"/>
              <a:t>levels</a:t>
            </a:r>
            <a:r>
              <a:rPr lang="fr-FR" dirty="0"/>
              <a:t>, use Alt + Shift + / </a:t>
            </a:r>
            <a:r>
              <a:rPr lang="fr-FR" noProof="0" dirty="0" err="1"/>
              <a:t>arrows</a:t>
            </a:r>
            <a:endParaRPr lang="fr-FR" noProof="0"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texte 7">
            <a:extLst>
              <a:ext uri="{FF2B5EF4-FFF2-40B4-BE49-F238E27FC236}">
                <a16:creationId xmlns:a16="http://schemas.microsoft.com/office/drawing/2014/main" id="{FE159626-CF24-4DF6-A981-981FCE318624}"/>
              </a:ext>
            </a:extLst>
          </p:cNvPr>
          <p:cNvSpPr>
            <a:spLocks noGrp="1"/>
          </p:cNvSpPr>
          <p:nvPr>
            <p:ph type="body" sz="quarter" idx="14" hasCustomPrompt="1"/>
          </p:nvPr>
        </p:nvSpPr>
        <p:spPr>
          <a:xfrm>
            <a:off x="539750" y="936000"/>
            <a:ext cx="8064248" cy="304482"/>
          </a:xfrm>
        </p:spPr>
        <p:txBody>
          <a:bodyPr>
            <a:noAutofit/>
          </a:bodyPr>
          <a:lstStyle>
            <a:lvl1pPr marL="0" indent="0">
              <a:buNone/>
              <a:defRPr sz="1600">
                <a:solidFill>
                  <a:srgbClr val="0073A3"/>
                </a:solidFill>
                <a:latin typeface="Arial" panose="020B0604020202020204" pitchFamily="34" charset="0"/>
                <a:cs typeface="Arial" panose="020B0604020202020204" pitchFamily="34" charset="0"/>
              </a:defRPr>
            </a:lvl1pPr>
          </a:lstStyle>
          <a:p>
            <a:pPr lvl="0"/>
            <a:r>
              <a:rPr lang="fr-FR" dirty="0" err="1"/>
              <a:t>Subtitle</a:t>
            </a:r>
            <a:r>
              <a:rPr lang="fr-FR" dirty="0"/>
              <a:t> on one line</a:t>
            </a:r>
          </a:p>
        </p:txBody>
      </p:sp>
      <p:sp>
        <p:nvSpPr>
          <p:cNvPr id="5" name="Espace réservé du pied de page 4">
            <a:extLst>
              <a:ext uri="{FF2B5EF4-FFF2-40B4-BE49-F238E27FC236}">
                <a16:creationId xmlns:a16="http://schemas.microsoft.com/office/drawing/2014/main" id="{B4B00C6B-9C22-4672-AB4B-712F599C6E37}"/>
              </a:ext>
            </a:extLst>
          </p:cNvPr>
          <p:cNvSpPr>
            <a:spLocks noGrp="1"/>
          </p:cNvSpPr>
          <p:nvPr>
            <p:ph type="ftr" sz="quarter" idx="17"/>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56780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image" Target="../media/image2.svg"/><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theme" Target="../theme/theme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image" Target="../media/image2.sv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40000"/>
            <a:ext cx="8063999" cy="387493"/>
          </a:xfrm>
          <a:prstGeom prst="rect">
            <a:avLst/>
          </a:prstGeom>
        </p:spPr>
        <p:txBody>
          <a:bodyPr vert="horz" lIns="0" tIns="0" rIns="0" bIns="0" rtlCol="0" anchor="b" anchorCtr="0">
            <a:noAutofit/>
          </a:bodyPr>
          <a:lstStyle/>
          <a:p>
            <a:r>
              <a:rPr lang="fr-FR" dirty="0"/>
              <a:t>Modifiez le style du titre</a:t>
            </a:r>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chemeClr val="tx1"/>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796719" y="6480000"/>
            <a:ext cx="5212196" cy="180000"/>
          </a:xfrm>
          <a:prstGeom prst="rect">
            <a:avLst/>
          </a:prstGeom>
        </p:spPr>
        <p:txBody>
          <a:bodyPr vert="horz" lIns="72000" tIns="0" rIns="0" bIns="0" rtlCol="0" anchor="t" anchorCtr="0">
            <a:noAutofit/>
          </a:bodyPr>
          <a:lstStyle>
            <a:lvl1pPr algn="l">
              <a:defRPr sz="800">
                <a:solidFill>
                  <a:schemeClr val="tx1"/>
                </a:solidFill>
                <a:latin typeface="Arial" panose="020B0604020202020204" pitchFamily="34" charset="0"/>
                <a:cs typeface="Arial" panose="020B0604020202020204" pitchFamily="34" charset="0"/>
              </a:defRPr>
            </a:lvl1pPr>
          </a:lstStyle>
          <a:p>
            <a:r>
              <a:rPr lang="de-DE" dirty="0"/>
              <a:t>Amundi Label ISR UCITS ETF – Rapport </a:t>
            </a:r>
            <a:r>
              <a:rPr lang="de-DE" dirty="0" err="1"/>
              <a:t>Annuel</a:t>
            </a:r>
            <a:r>
              <a:rPr lang="de-DE" dirty="0"/>
              <a:t> Label ISR 2024</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userDrawn="1"/>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que 3">
            <a:extLst>
              <a:ext uri="{FF2B5EF4-FFF2-40B4-BE49-F238E27FC236}">
                <a16:creationId xmlns:a16="http://schemas.microsoft.com/office/drawing/2014/main" id="{B8431B38-E114-48E6-DB69-76146C3F6A71}"/>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7844398" y="6241538"/>
            <a:ext cx="759600" cy="335222"/>
          </a:xfrm>
          <a:prstGeom prst="rect">
            <a:avLst/>
          </a:prstGeom>
        </p:spPr>
      </p:pic>
      <p:sp>
        <p:nvSpPr>
          <p:cNvPr id="7" name="Rectangle 6">
            <a:extLst>
              <a:ext uri="{FF2B5EF4-FFF2-40B4-BE49-F238E27FC236}">
                <a16:creationId xmlns:a16="http://schemas.microsoft.com/office/drawing/2014/main" id="{290E66E2-5A3D-5E29-07C9-BEBB76E46A55}"/>
              </a:ext>
            </a:extLst>
          </p:cNvPr>
          <p:cNvSpPr/>
          <p:nvPr userDrawn="1"/>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dirty="0"/>
          </a:p>
        </p:txBody>
      </p:sp>
    </p:spTree>
    <p:extLst>
      <p:ext uri="{BB962C8B-B14F-4D97-AF65-F5344CB8AC3E}">
        <p14:creationId xmlns:p14="http://schemas.microsoft.com/office/powerpoint/2010/main" val="147194813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7" r:id="rId6"/>
    <p:sldLayoutId id="2147483686" r:id="rId7"/>
    <p:sldLayoutId id="2147483664" r:id="rId8"/>
    <p:sldLayoutId id="2147483670" r:id="rId9"/>
    <p:sldLayoutId id="2147483676" r:id="rId10"/>
    <p:sldLayoutId id="2147483671" r:id="rId11"/>
    <p:sldLayoutId id="2147483672" r:id="rId12"/>
    <p:sldLayoutId id="2147483673" r:id="rId13"/>
    <p:sldLayoutId id="2147483663" r:id="rId14"/>
    <p:sldLayoutId id="2147483675" r:id="rId15"/>
    <p:sldLayoutId id="2147483678" r:id="rId16"/>
    <p:sldLayoutId id="2147483674" r:id="rId17"/>
    <p:sldLayoutId id="2147483662" r:id="rId18"/>
    <p:sldLayoutId id="2147483763" r:id="rId19"/>
  </p:sldLayoutIdLst>
  <p:hf hdr="0" dt="0"/>
  <p:txStyles>
    <p:titleStyle>
      <a:lvl1pPr marL="0" indent="0" algn="l" defTabSz="914400"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chemeClr val="tx1"/>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000000"/>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chemeClr val="tx1"/>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5" pos="2880" userDrawn="1">
          <p15:clr>
            <a:srgbClr val="F26B43"/>
          </p15:clr>
        </p15:guide>
        <p15:guide id="8" pos="5420" userDrawn="1">
          <p15:clr>
            <a:srgbClr val="F26B43"/>
          </p15:clr>
        </p15:guide>
        <p15:guide id="10" orient="horz" pos="981" userDrawn="1">
          <p15:clr>
            <a:srgbClr val="F26B43"/>
          </p15:clr>
        </p15:guide>
        <p15:guide id="11" orient="horz" pos="34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re 3">
            <a:extLst>
              <a:ext uri="{FF2B5EF4-FFF2-40B4-BE49-F238E27FC236}">
                <a16:creationId xmlns:a16="http://schemas.microsoft.com/office/drawing/2014/main" id="{9773D122-1A7B-1BD2-2408-D877909EBB14}"/>
              </a:ext>
            </a:extLst>
          </p:cNvPr>
          <p:cNvSpPr txBox="1">
            <a:spLocks/>
          </p:cNvSpPr>
          <p:nvPr userDrawn="1"/>
        </p:nvSpPr>
        <p:spPr>
          <a:xfrm>
            <a:off x="488503" y="3861048"/>
            <a:ext cx="6750497" cy="2259080"/>
          </a:xfrm>
          <a:prstGeom prst="rect">
            <a:avLst/>
          </a:prstGeom>
        </p:spPr>
        <p:txBody>
          <a:bodyPr wrap="square" lIns="0" rIns="0">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32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40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fr-FR" sz="4000" b="0" i="0" u="none" strike="noStrike" kern="1200" cap="all" spc="0" normalizeH="0" baseline="0" noProof="0" dirty="0">
                <a:ln>
                  <a:noFill/>
                </a:ln>
                <a:solidFill>
                  <a:srgbClr val="00A0E3"/>
                </a:solidFill>
                <a:effectLst/>
                <a:uLnTx/>
                <a:uFillTx/>
                <a:latin typeface="Segoe UI Light" panose="020B0502040204020203" pitchFamily="34" charset="0"/>
                <a:ea typeface="+mj-ea"/>
                <a:cs typeface="Segoe UI Light" panose="020B0502040204020203" pitchFamily="34" charset="0"/>
              </a:rPr>
              <a:t>Do not delete</a:t>
            </a:r>
          </a:p>
        </p:txBody>
      </p:sp>
      <p:pic>
        <p:nvPicPr>
          <p:cNvPr id="9" name="Picture 8">
            <a:extLst>
              <a:ext uri="{FF2B5EF4-FFF2-40B4-BE49-F238E27FC236}">
                <a16:creationId xmlns:a16="http://schemas.microsoft.com/office/drawing/2014/main" id="{8250ECCF-F9DF-4DCE-453D-0F085D93D64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8503" y="260648"/>
            <a:ext cx="5560974" cy="3168352"/>
          </a:xfrm>
          <a:prstGeom prst="rect">
            <a:avLst/>
          </a:prstGeom>
        </p:spPr>
      </p:pic>
    </p:spTree>
    <p:extLst>
      <p:ext uri="{BB962C8B-B14F-4D97-AF65-F5344CB8AC3E}">
        <p14:creationId xmlns:p14="http://schemas.microsoft.com/office/powerpoint/2010/main" val="7375785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Lst>
  <p:hf hdr="0" dt="0"/>
  <p:txStyles>
    <p:titleStyle>
      <a:lvl1pPr marL="0" indent="0" algn="l" defTabSz="914400" rtl="0" eaLnBrk="1" latinLnBrk="0" hangingPunct="1">
        <a:lnSpc>
          <a:spcPct val="80000"/>
        </a:lnSpc>
        <a:spcBef>
          <a:spcPct val="0"/>
        </a:spcBef>
        <a:buNone/>
        <a:defRPr sz="2400" b="1" kern="1200">
          <a:solidFill>
            <a:schemeClr val="tx1"/>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chemeClr val="tx1"/>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000000"/>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000000"/>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chemeClr val="tx1"/>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chemeClr val="accent4"/>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0000"/>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4" userDrawn="1">
          <p15:clr>
            <a:srgbClr val="F26B43"/>
          </p15:clr>
        </p15:guide>
        <p15:guide id="2" pos="2880" userDrawn="1">
          <p15:clr>
            <a:srgbClr val="F26B43"/>
          </p15:clr>
        </p15:guide>
        <p15:guide id="3" pos="5424" userDrawn="1">
          <p15:clr>
            <a:srgbClr val="F26B43"/>
          </p15:clr>
        </p15:guide>
        <p15:guide id="4" orient="horz" pos="984" userDrawn="1">
          <p15:clr>
            <a:srgbClr val="F26B43"/>
          </p15:clr>
        </p15:guide>
        <p15:guide id="5" orient="horz" pos="343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name="SlideMaster142">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400253"/>
            <a:ext cx="8063999" cy="387493"/>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rgbClr val="003C64"/>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829671" y="6480000"/>
            <a:ext cx="5212196" cy="180000"/>
          </a:xfrm>
          <a:prstGeom prst="rect">
            <a:avLst/>
          </a:prstGeom>
        </p:spPr>
        <p:txBody>
          <a:bodyPr vert="horz" lIns="0" tIns="0" rIns="0" bIns="0" rtlCol="0" anchor="t" anchorCtr="0">
            <a:noAutofit/>
          </a:bodyPr>
          <a:lstStyle>
            <a:lvl1pPr algn="l">
              <a:defRPr sz="800">
                <a:solidFill>
                  <a:srgbClr val="003C64"/>
                </a:solidFill>
                <a:latin typeface="Arial" panose="020B0604020202020204" pitchFamily="34" charset="0"/>
                <a:cs typeface="Arial" panose="020B0604020202020204" pitchFamily="34" charset="0"/>
              </a:defRPr>
            </a:lvl1pPr>
          </a:lstStyle>
          <a:p>
            <a:r>
              <a:rPr lang="de-DE" dirty="0"/>
              <a:t>Amundi Label ISR UCITS ETF – Rapport </a:t>
            </a:r>
            <a:r>
              <a:rPr lang="de-DE" dirty="0" err="1"/>
              <a:t>Annuel</a:t>
            </a:r>
            <a:r>
              <a:rPr lang="de-DE" dirty="0"/>
              <a:t> Label ISR 2024</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F9478C-4D08-44C2-91C2-EE1E67810BAF}"/>
              </a:ext>
            </a:extLst>
          </p:cNvPr>
          <p:cNvSpPr/>
          <p:nvPr/>
        </p:nvSpPr>
        <p:spPr>
          <a:xfrm>
            <a:off x="540000" y="6228000"/>
            <a:ext cx="504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9" name="Graphique 3">
            <a:extLst>
              <a:ext uri="{FF2B5EF4-FFF2-40B4-BE49-F238E27FC236}">
                <a16:creationId xmlns:a16="http://schemas.microsoft.com/office/drawing/2014/main" id="{4273F6EF-0004-4723-8884-A64EA4BD4B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214748872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Lst>
  <p:hf hdr="0" dt="0"/>
  <p:txStyles>
    <p:titleStyle>
      <a:lvl1pPr marL="0" indent="0" algn="l" defTabSz="914400" rtl="0" eaLnBrk="1" latinLnBrk="0" hangingPunct="1">
        <a:lnSpc>
          <a:spcPct val="100000"/>
        </a:lnSpc>
        <a:spcBef>
          <a:spcPct val="0"/>
        </a:spcBef>
        <a:buNone/>
        <a:defRPr sz="2400" b="0" kern="1200">
          <a:solidFill>
            <a:srgbClr val="003C64"/>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name="SlideMaster116">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400253"/>
            <a:ext cx="8063999" cy="387493"/>
          </a:xfrm>
          <a:prstGeom prst="rect">
            <a:avLst/>
          </a:prstGeom>
        </p:spPr>
        <p:txBody>
          <a:bodyPr vert="horz" lIns="0" tIns="0" rIns="0" bIns="0" rtlCol="0" anchor="t" anchorCtr="0">
            <a:noAutofit/>
          </a:bodyPr>
          <a:lstStyle/>
          <a:p>
            <a:r>
              <a:rPr lang="fr-FR" dirty="0"/>
              <a:t>Modifiez le style du titre</a:t>
            </a:r>
            <a:endParaRPr lang="en-US" dirty="0"/>
          </a:p>
        </p:txBody>
      </p:sp>
      <p:sp>
        <p:nvSpPr>
          <p:cNvPr id="6" name="Slide Number Placeholder 5"/>
          <p:cNvSpPr>
            <a:spLocks noGrp="1"/>
          </p:cNvSpPr>
          <p:nvPr>
            <p:ph type="sldNum" sz="quarter" idx="4"/>
          </p:nvPr>
        </p:nvSpPr>
        <p:spPr>
          <a:xfrm>
            <a:off x="540000" y="6480000"/>
            <a:ext cx="180000" cy="180000"/>
          </a:xfrm>
          <a:prstGeom prst="rect">
            <a:avLst/>
          </a:prstGeom>
        </p:spPr>
        <p:txBody>
          <a:bodyPr vert="horz" lIns="0" tIns="0" rIns="0" bIns="0" rtlCol="0" anchor="t" anchorCtr="0"/>
          <a:lstStyle>
            <a:lvl1pPr algn="l">
              <a:defRPr sz="800">
                <a:solidFill>
                  <a:srgbClr val="003C64"/>
                </a:solidFill>
              </a:defRPr>
            </a:lvl1pPr>
          </a:lstStyle>
          <a:p>
            <a:fld id="{78D5D5FC-A2A2-446A-BED0-1CEF08BE1E1C}" type="slidenum">
              <a:rPr lang="fr-FR" smtClean="0"/>
              <a:pPr/>
              <a:t>‹N°›</a:t>
            </a:fld>
            <a:endParaRPr lang="fr-FR" dirty="0"/>
          </a:p>
        </p:txBody>
      </p:sp>
      <p:sp>
        <p:nvSpPr>
          <p:cNvPr id="4" name="Espace réservé du texte 3">
            <a:extLst>
              <a:ext uri="{FF2B5EF4-FFF2-40B4-BE49-F238E27FC236}">
                <a16:creationId xmlns:a16="http://schemas.microsoft.com/office/drawing/2014/main" id="{BF3EC058-6B67-4DFE-895B-A841A9F7E996}"/>
              </a:ext>
            </a:extLst>
          </p:cNvPr>
          <p:cNvSpPr>
            <a:spLocks noGrp="1"/>
          </p:cNvSpPr>
          <p:nvPr>
            <p:ph type="body" idx="1"/>
          </p:nvPr>
        </p:nvSpPr>
        <p:spPr>
          <a:xfrm>
            <a:off x="540000" y="1548000"/>
            <a:ext cx="8063998" cy="3888000"/>
          </a:xfrm>
          <a:prstGeom prst="rect">
            <a:avLst/>
          </a:prstGeom>
        </p:spPr>
        <p:txBody>
          <a:bodyPr vert="horz" lIns="0" tIns="0" rIns="0" bIns="0" rtlCol="0">
            <a:no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8"/>
            <a:r>
              <a:rPr lang="fr-FR" dirty="0"/>
              <a:t>Neuvième niveau</a:t>
            </a:r>
          </a:p>
        </p:txBody>
      </p:sp>
      <p:sp>
        <p:nvSpPr>
          <p:cNvPr id="3" name="Espace réservé du pied de page 2">
            <a:extLst>
              <a:ext uri="{FF2B5EF4-FFF2-40B4-BE49-F238E27FC236}">
                <a16:creationId xmlns:a16="http://schemas.microsoft.com/office/drawing/2014/main" id="{B0CD4BAF-2DE8-42E9-8E6A-B28936787CEB}"/>
              </a:ext>
            </a:extLst>
          </p:cNvPr>
          <p:cNvSpPr>
            <a:spLocks noGrp="1"/>
          </p:cNvSpPr>
          <p:nvPr>
            <p:ph type="ftr" sz="quarter" idx="3"/>
          </p:nvPr>
        </p:nvSpPr>
        <p:spPr>
          <a:xfrm>
            <a:off x="829671" y="6480000"/>
            <a:ext cx="5212196" cy="180000"/>
          </a:xfrm>
          <a:prstGeom prst="rect">
            <a:avLst/>
          </a:prstGeom>
        </p:spPr>
        <p:txBody>
          <a:bodyPr vert="horz" lIns="0" tIns="0" rIns="0" bIns="0" rtlCol="0" anchor="t" anchorCtr="0">
            <a:noAutofit/>
          </a:bodyPr>
          <a:lstStyle>
            <a:lvl1pPr algn="l">
              <a:defRPr sz="800">
                <a:solidFill>
                  <a:srgbClr val="003C64"/>
                </a:solidFill>
                <a:latin typeface="Arial" panose="020B0604020202020204" pitchFamily="34" charset="0"/>
                <a:cs typeface="Arial" panose="020B0604020202020204" pitchFamily="34" charset="0"/>
              </a:defRPr>
            </a:lvl1pPr>
          </a:lstStyle>
          <a:p>
            <a:r>
              <a:rPr lang="de-DE" dirty="0"/>
              <a:t>Amundi Label ISR UCITS ETF – Rapport </a:t>
            </a:r>
            <a:r>
              <a:rPr lang="de-DE" dirty="0" err="1"/>
              <a:t>Annuel</a:t>
            </a:r>
            <a:r>
              <a:rPr lang="de-DE" dirty="0"/>
              <a:t> Label ISR 2024</a:t>
            </a:r>
            <a:endParaRPr lang="fr-FR" dirty="0"/>
          </a:p>
        </p:txBody>
      </p:sp>
      <p:cxnSp>
        <p:nvCxnSpPr>
          <p:cNvPr id="10" name="Connecteur droit 9">
            <a:extLst>
              <a:ext uri="{FF2B5EF4-FFF2-40B4-BE49-F238E27FC236}">
                <a16:creationId xmlns:a16="http://schemas.microsoft.com/office/drawing/2014/main" id="{4DF225E8-20FC-4685-B0BF-9639017622AF}"/>
              </a:ext>
            </a:extLst>
          </p:cNvPr>
          <p:cNvCxnSpPr/>
          <p:nvPr/>
        </p:nvCxnSpPr>
        <p:spPr>
          <a:xfrm>
            <a:off x="758584" y="6482819"/>
            <a:ext cx="0" cy="117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F9478C-4D08-44C2-91C2-EE1E67810BAF}"/>
              </a:ext>
            </a:extLst>
          </p:cNvPr>
          <p:cNvSpPr/>
          <p:nvPr/>
        </p:nvSpPr>
        <p:spPr>
          <a:xfrm>
            <a:off x="540000" y="6228000"/>
            <a:ext cx="504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dirty="0"/>
          </a:p>
        </p:txBody>
      </p:sp>
      <p:pic>
        <p:nvPicPr>
          <p:cNvPr id="9" name="Graphique 3">
            <a:extLst>
              <a:ext uri="{FF2B5EF4-FFF2-40B4-BE49-F238E27FC236}">
                <a16:creationId xmlns:a16="http://schemas.microsoft.com/office/drawing/2014/main" id="{4273F6EF-0004-4723-8884-A64EA4BD4B7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844398" y="6241538"/>
            <a:ext cx="759600" cy="335222"/>
          </a:xfrm>
          <a:prstGeom prst="rect">
            <a:avLst/>
          </a:prstGeom>
        </p:spPr>
      </p:pic>
    </p:spTree>
    <p:extLst>
      <p:ext uri="{BB962C8B-B14F-4D97-AF65-F5344CB8AC3E}">
        <p14:creationId xmlns:p14="http://schemas.microsoft.com/office/powerpoint/2010/main" val="421644804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Lst>
  <p:hf hdr="0" dt="0"/>
  <p:txStyles>
    <p:titleStyle>
      <a:lvl1pPr marL="0" indent="0" algn="l" defTabSz="914400" rtl="0" eaLnBrk="1" latinLnBrk="0" hangingPunct="1">
        <a:lnSpc>
          <a:spcPct val="100000"/>
        </a:lnSpc>
        <a:spcBef>
          <a:spcPct val="0"/>
        </a:spcBef>
        <a:buNone/>
        <a:defRPr sz="2400" b="0" kern="1200">
          <a:solidFill>
            <a:srgbClr val="003C64"/>
          </a:solidFill>
          <a:latin typeface="+mj-lt"/>
          <a:ea typeface="+mj-ea"/>
          <a:cs typeface="+mj-cs"/>
        </a:defRPr>
      </a:lvl1pPr>
    </p:titleStyle>
    <p:body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p15:clr>
            <a:srgbClr val="F26B43"/>
          </p15:clr>
        </p15:guide>
        <p15:guide id="5" pos="2880">
          <p15:clr>
            <a:srgbClr val="F26B43"/>
          </p15:clr>
        </p15:guide>
        <p15:guide id="8" pos="5420">
          <p15:clr>
            <a:srgbClr val="F26B43"/>
          </p15:clr>
        </p15:guide>
        <p15:guide id="10" orient="horz" pos="981">
          <p15:clr>
            <a:srgbClr val="F26B43"/>
          </p15:clr>
        </p15:guide>
        <p15:guide id="11" orient="horz" pos="34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74.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tags" Target="../tags/tag75.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7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77.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78.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79.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tags" Target="../tags/tag82.xml"/><Relationship Id="rId7" Type="http://schemas.openxmlformats.org/officeDocument/2006/relationships/notesSlide" Target="../notesSlides/notesSlide17.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18.xml"/><Relationship Id="rId5" Type="http://schemas.openxmlformats.org/officeDocument/2006/relationships/tags" Target="../tags/tag84.xml"/><Relationship Id="rId4" Type="http://schemas.openxmlformats.org/officeDocument/2006/relationships/tags" Target="../tags/tag83.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19.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tags" Target="../tags/tag87.xml"/><Relationship Id="rId7" Type="http://schemas.openxmlformats.org/officeDocument/2006/relationships/notesSlide" Target="../notesSlides/notesSlide18.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18.xml"/><Relationship Id="rId5" Type="http://schemas.openxmlformats.org/officeDocument/2006/relationships/tags" Target="../tags/tag89.xml"/><Relationship Id="rId4" Type="http://schemas.openxmlformats.org/officeDocument/2006/relationships/tags" Target="../tags/tag88.xml"/></Relationships>
</file>

<file path=ppt/slides/_rels/slide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slide" Target="slide3.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notesSlide" Target="../notesSlides/notesSlide2.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slide" Target="slide19.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slideLayout" Target="../slideLayouts/slideLayout1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slide" Target="slide17.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slide" Target="slide25.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slide" Target="slide9.xml"/><Relationship Id="rId30" Type="http://schemas.openxmlformats.org/officeDocument/2006/relationships/slide" Target="slide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tags" Target="../tags/tag92.xml"/><Relationship Id="rId7" Type="http://schemas.openxmlformats.org/officeDocument/2006/relationships/notesSlide" Target="../notesSlides/notesSlide19.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Layout" Target="../slideLayouts/slideLayout18.xml"/><Relationship Id="rId5" Type="http://schemas.openxmlformats.org/officeDocument/2006/relationships/tags" Target="../tags/tag94.xml"/><Relationship Id="rId4" Type="http://schemas.openxmlformats.org/officeDocument/2006/relationships/tags" Target="../tags/tag9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legroupe.amundi.com/documentation-esg"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slide" Target="slide25.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notesSlide" Target="../notesSlides/notesSlide20.xml"/><Relationship Id="rId5" Type="http://schemas.openxmlformats.org/officeDocument/2006/relationships/slideLayout" Target="../slideLayouts/slideLayout18.xml"/><Relationship Id="rId4" Type="http://schemas.openxmlformats.org/officeDocument/2006/relationships/tags" Target="../tags/tag9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2.png"/><Relationship Id="rId5" Type="http://schemas.microsoft.com/office/2007/relationships/hdphoto" Target="../media/hdphoto2.wdp"/><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59.xml"/><Relationship Id="rId7" Type="http://schemas.openxmlformats.org/officeDocument/2006/relationships/notesSlide" Target="../notesSlides/notesSlide3.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Layout" Target="../slideLayouts/slideLayout18.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slide" Target="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slide" Target="slide25.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notesSlide" Target="../notesSlides/notesSlide21.xml"/><Relationship Id="rId5" Type="http://schemas.openxmlformats.org/officeDocument/2006/relationships/slideLayout" Target="../slideLayouts/slideLayout18.xml"/><Relationship Id="rId4" Type="http://schemas.openxmlformats.org/officeDocument/2006/relationships/tags" Target="../tags/tag10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tags" Target="../tags/tag10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tags" Target="../tags/tag10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10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0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6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5.xml"/><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slideLayout" Target="../slideLayouts/slideLayout8.xml"/><Relationship Id="rId1" Type="http://schemas.openxmlformats.org/officeDocument/2006/relationships/tags" Target="../tags/tag6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jp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66.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67.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70.xml"/><Relationship Id="rId7" Type="http://schemas.openxmlformats.org/officeDocument/2006/relationships/notesSlide" Target="../notesSlides/notesSlide9.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Layout" Target="../slideLayouts/slideLayout18.xml"/><Relationship Id="rId5" Type="http://schemas.openxmlformats.org/officeDocument/2006/relationships/tags" Target="../tags/tag72.xml"/><Relationship Id="rId4" Type="http://schemas.openxmlformats.org/officeDocument/2006/relationships/tags" Target="../tags/tag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33BA2AC8-2DBE-E05D-AE9B-D385919C265B}"/>
              </a:ext>
            </a:extLst>
          </p:cNvPr>
          <p:cNvSpPr>
            <a:spLocks noGrp="1"/>
          </p:cNvSpPr>
          <p:nvPr>
            <p:ph type="ctrTitle"/>
          </p:nvPr>
        </p:nvSpPr>
        <p:spPr>
          <a:xfrm>
            <a:off x="855886" y="3374112"/>
            <a:ext cx="4011813" cy="897682"/>
          </a:xfrm>
        </p:spPr>
        <p:txBody>
          <a:bodyPr/>
          <a:lstStyle/>
          <a:p>
            <a:r>
              <a:rPr lang="en-GB" dirty="0" err="1"/>
              <a:t>Gamme</a:t>
            </a:r>
            <a:r>
              <a:rPr lang="en-GB" dirty="0"/>
              <a:t> Amundi Label ISR UCITS ETF </a:t>
            </a:r>
          </a:p>
        </p:txBody>
      </p:sp>
      <p:sp>
        <p:nvSpPr>
          <p:cNvPr id="6" name="Sous-titre 5">
            <a:extLst>
              <a:ext uri="{FF2B5EF4-FFF2-40B4-BE49-F238E27FC236}">
                <a16:creationId xmlns:a16="http://schemas.microsoft.com/office/drawing/2014/main" id="{D3D0986C-4D4E-C1D7-9270-AF32FFDBA024}"/>
              </a:ext>
            </a:extLst>
          </p:cNvPr>
          <p:cNvSpPr>
            <a:spLocks noGrp="1"/>
          </p:cNvSpPr>
          <p:nvPr>
            <p:ph type="subTitle" idx="1"/>
          </p:nvPr>
        </p:nvSpPr>
        <p:spPr>
          <a:xfrm>
            <a:off x="855886" y="4768507"/>
            <a:ext cx="4530806" cy="592058"/>
          </a:xfrm>
        </p:spPr>
        <p:txBody>
          <a:bodyPr/>
          <a:lstStyle/>
          <a:p>
            <a:pPr>
              <a:lnSpc>
                <a:spcPts val="3500"/>
              </a:lnSpc>
              <a:spcBef>
                <a:spcPct val="0"/>
              </a:spcBef>
            </a:pPr>
            <a:r>
              <a:rPr lang="en-US" sz="3000" b="1" spc="-20" dirty="0">
                <a:latin typeface="Noto Sans" panose="020B0502040504020204" pitchFamily="34" charset="0"/>
                <a:ea typeface="Noto Sans" panose="020B0502040504020204" pitchFamily="34" charset="0"/>
                <a:cs typeface="Noto Sans" panose="020B0502040504020204" pitchFamily="34" charset="0"/>
              </a:rPr>
              <a:t>Rapport </a:t>
            </a:r>
            <a:r>
              <a:rPr lang="en-US" sz="3000" b="1" spc="-20" dirty="0" err="1">
                <a:latin typeface="Noto Sans" panose="020B0502040504020204" pitchFamily="34" charset="0"/>
                <a:ea typeface="Noto Sans" panose="020B0502040504020204" pitchFamily="34" charset="0"/>
                <a:cs typeface="Noto Sans" panose="020B0502040504020204" pitchFamily="34" charset="0"/>
              </a:rPr>
              <a:t>Annuel</a:t>
            </a:r>
            <a:r>
              <a:rPr lang="en-US" sz="3000" b="1" spc="-20" dirty="0">
                <a:latin typeface="Noto Sans" panose="020B0502040504020204" pitchFamily="34" charset="0"/>
                <a:ea typeface="Noto Sans" panose="020B0502040504020204" pitchFamily="34" charset="0"/>
                <a:cs typeface="Noto Sans" panose="020B0502040504020204" pitchFamily="34" charset="0"/>
              </a:rPr>
              <a:t> Label ISR 2024</a:t>
            </a:r>
            <a:endParaRPr lang="en-GB" sz="3000" b="1" spc="-20" dirty="0">
              <a:latin typeface="Noto Sans" panose="020B0502040504020204" pitchFamily="34" charset="0"/>
              <a:ea typeface="Noto Sans" panose="020B0502040504020204" pitchFamily="34" charset="0"/>
              <a:cs typeface="Noto Sans" panose="020B0502040504020204" pitchFamily="34" charset="0"/>
            </a:endParaRPr>
          </a:p>
        </p:txBody>
      </p:sp>
      <p:sp>
        <p:nvSpPr>
          <p:cNvPr id="7" name="Espace réservé du texte 6">
            <a:extLst>
              <a:ext uri="{FF2B5EF4-FFF2-40B4-BE49-F238E27FC236}">
                <a16:creationId xmlns:a16="http://schemas.microsoft.com/office/drawing/2014/main" id="{0C223702-722F-D4F6-189E-CB5F7E0F4AF2}"/>
              </a:ext>
            </a:extLst>
          </p:cNvPr>
          <p:cNvSpPr>
            <a:spLocks noGrp="1"/>
          </p:cNvSpPr>
          <p:nvPr>
            <p:ph type="body" sz="quarter" idx="11"/>
          </p:nvPr>
        </p:nvSpPr>
        <p:spPr>
          <a:xfrm>
            <a:off x="855886" y="5618185"/>
            <a:ext cx="988667" cy="258165"/>
          </a:xfrm>
        </p:spPr>
        <p:txBody>
          <a:bodyPr/>
          <a:lstStyle/>
          <a:p>
            <a:r>
              <a:rPr lang="en-GB" spc="-20" dirty="0" err="1"/>
              <a:t>Décembre</a:t>
            </a:r>
            <a:r>
              <a:rPr lang="en-GB" spc="-20" dirty="0"/>
              <a:t> 2024</a:t>
            </a:r>
          </a:p>
        </p:txBody>
      </p:sp>
      <p:sp>
        <p:nvSpPr>
          <p:cNvPr id="14" name="Espace réservé du texte 13">
            <a:extLst>
              <a:ext uri="{FF2B5EF4-FFF2-40B4-BE49-F238E27FC236}">
                <a16:creationId xmlns:a16="http://schemas.microsoft.com/office/drawing/2014/main" id="{DCE7C342-1DD9-E738-DC53-D668425E1521}"/>
              </a:ext>
            </a:extLst>
          </p:cNvPr>
          <p:cNvSpPr>
            <a:spLocks noGrp="1"/>
          </p:cNvSpPr>
          <p:nvPr>
            <p:ph type="body" sz="quarter" idx="12"/>
          </p:nvPr>
        </p:nvSpPr>
        <p:spPr>
          <a:xfrm>
            <a:off x="1758490" y="5618185"/>
            <a:ext cx="4011814" cy="258165"/>
          </a:xfrm>
        </p:spPr>
        <p:txBody>
          <a:bodyPr/>
          <a:lstStyle/>
          <a:p>
            <a:r>
              <a:rPr lang="en-GB" spc="-20" dirty="0"/>
              <a:t>• Communication marketing.</a:t>
            </a:r>
          </a:p>
        </p:txBody>
      </p:sp>
      <p:sp>
        <p:nvSpPr>
          <p:cNvPr id="8" name="Espace réservé du texte 7">
            <a:extLst>
              <a:ext uri="{FF2B5EF4-FFF2-40B4-BE49-F238E27FC236}">
                <a16:creationId xmlns:a16="http://schemas.microsoft.com/office/drawing/2014/main" id="{DA47E983-36BF-B4FF-2AB1-317132EF204A}"/>
              </a:ext>
            </a:extLst>
          </p:cNvPr>
          <p:cNvSpPr>
            <a:spLocks noGrp="1"/>
          </p:cNvSpPr>
          <p:nvPr>
            <p:ph type="body" sz="quarter" idx="10"/>
          </p:nvPr>
        </p:nvSpPr>
        <p:spPr/>
        <p:txBody>
          <a:bodyPr/>
          <a:lstStyle/>
          <a:p>
            <a:r>
              <a:rPr lang="fr-FR" dirty="0"/>
              <a:t>Amundi ETF</a:t>
            </a:r>
          </a:p>
        </p:txBody>
      </p:sp>
      <p:sp>
        <p:nvSpPr>
          <p:cNvPr id="9" name="Text Placeholder 8">
            <a:extLst>
              <a:ext uri="{FF2B5EF4-FFF2-40B4-BE49-F238E27FC236}">
                <a16:creationId xmlns:a16="http://schemas.microsoft.com/office/drawing/2014/main" id="{AD8FF336-7826-4587-BFE5-13F1B4657544}"/>
              </a:ext>
            </a:extLst>
          </p:cNvPr>
          <p:cNvSpPr txBox="1">
            <a:spLocks/>
          </p:cNvSpPr>
          <p:nvPr/>
        </p:nvSpPr>
        <p:spPr>
          <a:xfrm>
            <a:off x="855887" y="6096743"/>
            <a:ext cx="4641272" cy="761257"/>
          </a:xfrm>
          <a:prstGeom prst="rect">
            <a:avLst/>
          </a:prstGeom>
        </p:spPr>
        <p:txBody>
          <a:bodyPr vert="horz" lIns="0" tIns="0" rIns="0" bIns="0" rtlCol="0" anchor="b">
            <a:noAutofit/>
          </a:bodyPr>
          <a:lstStyle>
            <a:lvl1pPr marL="6351" indent="0" algn="l" defTabSz="914355" rtl="0" eaLnBrk="1" latinLnBrk="0" hangingPunct="1">
              <a:lnSpc>
                <a:spcPct val="100000"/>
              </a:lnSpc>
              <a:spcBef>
                <a:spcPts val="1000"/>
              </a:spcBef>
              <a:buClr>
                <a:schemeClr val="accent1"/>
              </a:buClr>
              <a:buSzPct val="130000"/>
              <a:buFont typeface="CambriaMath" charset="0"/>
              <a:buNone/>
              <a:tabLst/>
              <a:defRPr sz="900" kern="12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bg2">
                    <a:lumMod val="10000"/>
                  </a:schemeClr>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1"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rPr>
              <a:t>Toutes les informations relatives à l’investissement responsable d’Amundi sont disponibles sur amundietf.com et amundi.com. Toute décision d’investissement doit prendre en compte l’ensemble des caractéristiques et objectifs du fonds, tel que décrits dans son prospectus. </a:t>
            </a:r>
            <a:r>
              <a:rPr kumimoji="0" lang="fr-FR" altLang="fr-FR" sz="800" b="0" i="0" u="none" strike="noStrike" cap="none" normalizeH="0" baseline="0" dirty="0">
                <a:ln>
                  <a:noFill/>
                </a:ln>
                <a:solidFill>
                  <a:schemeClr val="tx1"/>
                </a:solidFill>
                <a:effectLst/>
                <a:latin typeface="Noto Sans" panose="020B0502040504020204" pitchFamily="34" charset="0"/>
                <a:ea typeface="Noto Sans" panose="020B0502040504020204" pitchFamily="34" charset="0"/>
                <a:cs typeface="Noto Sans" panose="020B0502040504020204" pitchFamily="34" charset="0"/>
              </a:rPr>
              <a:t>Ce document est destiné exclusivement à des investisseurs agissant pour compte propre et appartenant à la classification « contreparties éligibles » ou « clients professionnels » au sens de la directive 2014/65/EU relative aux marchés d’instruments financiers. </a:t>
            </a:r>
          </a:p>
        </p:txBody>
      </p:sp>
    </p:spTree>
    <p:extLst>
      <p:ext uri="{BB962C8B-B14F-4D97-AF65-F5344CB8AC3E}">
        <p14:creationId xmlns:p14="http://schemas.microsoft.com/office/powerpoint/2010/main" val="313494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DF939D-FBD8-46CF-BFF9-B5E3F2477FA6}"/>
              </a:ext>
            </a:extLst>
          </p:cNvPr>
          <p:cNvSpPr>
            <a:spLocks noGrp="1"/>
          </p:cNvSpPr>
          <p:nvPr>
            <p:ph type="title"/>
          </p:nvPr>
        </p:nvSpPr>
        <p:spPr/>
        <p:txBody>
          <a:bodyPr/>
          <a:lstStyle/>
          <a:p>
            <a:r>
              <a:rPr lang="fr-FR" sz="2000" dirty="0"/>
              <a:t>Définition et sources des indicateurs</a:t>
            </a:r>
          </a:p>
        </p:txBody>
      </p:sp>
      <p:sp>
        <p:nvSpPr>
          <p:cNvPr id="7" name="Footer Placeholder 6">
            <a:extLst>
              <a:ext uri="{FF2B5EF4-FFF2-40B4-BE49-F238E27FC236}">
                <a16:creationId xmlns:a16="http://schemas.microsoft.com/office/drawing/2014/main" id="{6331479B-0534-48B0-B9D3-71E613A726C7}"/>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grpSp>
        <p:nvGrpSpPr>
          <p:cNvPr id="8" name="Group 7">
            <a:extLst>
              <a:ext uri="{FF2B5EF4-FFF2-40B4-BE49-F238E27FC236}">
                <a16:creationId xmlns:a16="http://schemas.microsoft.com/office/drawing/2014/main" id="{AD655218-E8C4-4C96-87F9-D86974047444}"/>
              </a:ext>
            </a:extLst>
          </p:cNvPr>
          <p:cNvGrpSpPr/>
          <p:nvPr/>
        </p:nvGrpSpPr>
        <p:grpSpPr>
          <a:xfrm>
            <a:off x="539999" y="928758"/>
            <a:ext cx="8332347" cy="3986327"/>
            <a:chOff x="753564" y="1245400"/>
            <a:chExt cx="8332347" cy="4067807"/>
          </a:xfrm>
        </p:grpSpPr>
        <p:sp>
          <p:nvSpPr>
            <p:cNvPr id="9" name="Rectangle 8">
              <a:extLst>
                <a:ext uri="{FF2B5EF4-FFF2-40B4-BE49-F238E27FC236}">
                  <a16:creationId xmlns:a16="http://schemas.microsoft.com/office/drawing/2014/main" id="{F3AD0887-9375-439C-B61F-0EA8990AD7E9}"/>
                </a:ext>
              </a:extLst>
            </p:cNvPr>
            <p:cNvSpPr/>
            <p:nvPr/>
          </p:nvSpPr>
          <p:spPr>
            <a:xfrm>
              <a:off x="1070520" y="3416426"/>
              <a:ext cx="8015391" cy="887018"/>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de femmes siégeant au Conseil d’Administration : </a:t>
              </a:r>
              <a:r>
                <a:rPr lang="fr-FR" sz="900" dirty="0">
                  <a:cs typeface="Arial"/>
                </a:rPr>
                <a:t>Le calcul du  % de diversité de genre au sein du conseil d'administration d'une entreprise détenue, est déterminé, au niveau portefeuille, par la moyenne pondérée du pourcentage de membres du conseil d'administration qui sont des femmes, exprimée en pourcentage de tous les membres du conseil d'administration. </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r>
                <a:rPr lang="fr-FR" sz="900" dirty="0">
                  <a:cs typeface="Arial"/>
                </a:rPr>
                <a:t>, ISS, </a:t>
              </a:r>
              <a:r>
                <a:rPr lang="fr-FR" sz="900" dirty="0" err="1">
                  <a:cs typeface="Arial"/>
                </a:rPr>
                <a:t>Crisil</a:t>
              </a:r>
              <a:r>
                <a:rPr lang="fr-FR" sz="900" dirty="0">
                  <a:cs typeface="Arial"/>
                </a:rPr>
                <a:t>, MSCI.</a:t>
              </a:r>
            </a:p>
          </p:txBody>
        </p:sp>
        <p:sp>
          <p:nvSpPr>
            <p:cNvPr id="12" name="Rounded Rectangle 26">
              <a:extLst>
                <a:ext uri="{FF2B5EF4-FFF2-40B4-BE49-F238E27FC236}">
                  <a16:creationId xmlns:a16="http://schemas.microsoft.com/office/drawing/2014/main" id="{F9E7DDC9-5DEB-436A-8111-0148530B6CCB}"/>
                </a:ext>
              </a:extLst>
            </p:cNvPr>
            <p:cNvSpPr/>
            <p:nvPr/>
          </p:nvSpPr>
          <p:spPr>
            <a:xfrm>
              <a:off x="991645" y="3268731"/>
              <a:ext cx="5128997" cy="288000"/>
            </a:xfrm>
            <a:prstGeom prst="roundRect">
              <a:avLst>
                <a:gd name="adj" fmla="val 19108"/>
              </a:avLst>
            </a:prstGeom>
            <a:solidFill>
              <a:schemeClr val="accent2"/>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Social </a:t>
              </a:r>
              <a:r>
                <a:rPr lang="fr-FR" sz="1200" b="1" dirty="0">
                  <a:cs typeface="Arial"/>
                </a:rPr>
                <a:t>(PAI#1.13 au sens SFDR) * </a:t>
              </a:r>
              <a:endParaRPr lang="fr-FR" sz="1200" b="1" dirty="0">
                <a:solidFill>
                  <a:srgbClr val="FFFFFF"/>
                </a:solidFill>
                <a:latin typeface="Arial" panose="020B0604020202020204" pitchFamily="34" charset="0"/>
              </a:endParaRPr>
            </a:p>
          </p:txBody>
        </p:sp>
        <p:sp>
          <p:nvSpPr>
            <p:cNvPr id="23" name="Rectangle 22">
              <a:extLst>
                <a:ext uri="{FF2B5EF4-FFF2-40B4-BE49-F238E27FC236}">
                  <a16:creationId xmlns:a16="http://schemas.microsoft.com/office/drawing/2014/main" id="{525343E2-0F6F-4803-9A34-802929E8D9C7}"/>
                </a:ext>
              </a:extLst>
            </p:cNvPr>
            <p:cNvSpPr/>
            <p:nvPr/>
          </p:nvSpPr>
          <p:spPr>
            <a:xfrm>
              <a:off x="1051096" y="1342566"/>
              <a:ext cx="7993921" cy="1861021"/>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Intensité en émissions carbone (en tCO2 par million d’euros de chiffre d’affaire). </a:t>
              </a:r>
              <a:r>
                <a:rPr lang="fr-FR" sz="900" dirty="0">
                  <a:cs typeface="Arial"/>
                </a:rPr>
                <a:t>L’empreinte carbone totale associée à 1 million d'euros investis dans le portefeuille est calculée en combinant les émissions de carbone des entreprises du portefeuille, qui comprennent les émissions de scope 1, 2 et 3 amont, et en les pondérant en fonction de la valeur de l'investissement dans chaque entreprise et de la valeur d'entreprise de l'entreprise, y compris le cash (EVIC) en euros, afin d'obtenir les émissions associées à 1 million d'euros investis dans le portefeuille. Amundi s’appuie sur le fournisseur de données S&amp;P-</a:t>
              </a:r>
              <a:r>
                <a:rPr lang="fr-FR" sz="900" dirty="0" err="1">
                  <a:cs typeface="Arial"/>
                </a:rPr>
                <a:t>Trucost</a:t>
              </a:r>
              <a:r>
                <a:rPr lang="fr-FR" sz="900" dirty="0">
                  <a:cs typeface="Arial"/>
                </a:rPr>
                <a:t> dont la méthodologie est basée sur le </a:t>
              </a:r>
              <a:r>
                <a:rPr lang="fr-FR" sz="900" dirty="0" err="1">
                  <a:cs typeface="Arial"/>
                </a:rPr>
                <a:t>Greenhouse</a:t>
              </a:r>
              <a:r>
                <a:rPr lang="fr-FR" sz="900" dirty="0">
                  <a:cs typeface="Arial"/>
                </a:rPr>
                <a:t> </a:t>
              </a:r>
              <a:r>
                <a:rPr lang="fr-FR" sz="900" dirty="0" err="1">
                  <a:cs typeface="Arial"/>
                </a:rPr>
                <a:t>Gas</a:t>
              </a:r>
              <a:r>
                <a:rPr lang="fr-FR" sz="900" dirty="0">
                  <a:cs typeface="Arial"/>
                </a:rPr>
                <a:t> Protocol : </a:t>
              </a:r>
            </a:p>
            <a:p>
              <a:pPr marL="9525" lvl="1" algn="just">
                <a:spcBef>
                  <a:spcPts val="300"/>
                </a:spcBef>
                <a:buClr>
                  <a:srgbClr val="003063"/>
                </a:buClr>
                <a:buSzPct val="80000"/>
                <a:defRPr/>
              </a:pPr>
              <a:r>
                <a:rPr lang="fr-FR" sz="900" dirty="0">
                  <a:cs typeface="Arial"/>
                </a:rPr>
                <a:t>		⎯ Le Scope 1 : Emissions directes induites par les ressources possédées ou contrôlées par l’entreprise.</a:t>
              </a:r>
            </a:p>
            <a:p>
              <a:pPr marL="9525" lvl="1" algn="just">
                <a:spcBef>
                  <a:spcPts val="300"/>
                </a:spcBef>
                <a:buClr>
                  <a:srgbClr val="003063"/>
                </a:buClr>
                <a:buSzPct val="80000"/>
                <a:defRPr/>
              </a:pPr>
              <a:r>
                <a:rPr lang="fr-FR" sz="900" dirty="0">
                  <a:cs typeface="Arial"/>
                </a:rPr>
                <a:t>		⎯ Le Scope 2 : Emissions indirectes induites par l'achat ou la production d’électricité, de vapeur ou de chaleur.</a:t>
              </a:r>
            </a:p>
            <a:p>
              <a:pPr marL="9525" lvl="1" algn="just">
                <a:spcBef>
                  <a:spcPts val="300"/>
                </a:spcBef>
                <a:buClr>
                  <a:srgbClr val="003063"/>
                </a:buClr>
                <a:buSzPct val="80000"/>
                <a:defRPr/>
              </a:pPr>
              <a:r>
                <a:rPr lang="fr-FR" sz="900" dirty="0">
                  <a:cs typeface="Arial"/>
                </a:rPr>
                <a:t>		⎯ Le Scope 3 : L'ensemble de toutes les autres émissions indirectes, en amont et en aval de la chaîne de valeur. Pour des</a:t>
              </a:r>
            </a:p>
            <a:p>
              <a:pPr marL="9525" lvl="1" algn="just">
                <a:spcBef>
                  <a:spcPts val="300"/>
                </a:spcBef>
                <a:buClr>
                  <a:srgbClr val="003063"/>
                </a:buClr>
                <a:buSzPct val="80000"/>
                <a:defRPr/>
              </a:pPr>
              <a:r>
                <a:rPr lang="fr-FR" sz="900" dirty="0">
                  <a:cs typeface="Arial"/>
                </a:rPr>
                <a:t>                              raisons de robustesse des données, nous avons choisi d'utiliser les émissions provenant des activités en amont du scope</a:t>
              </a:r>
              <a:endParaRPr lang="fr-FR" sz="900" b="1" dirty="0">
                <a:cs typeface="Arial"/>
              </a:endParaRP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a:t>
              </a:r>
              <a:r>
                <a:rPr lang="fr-FR" sz="900" dirty="0">
                  <a:cs typeface="Arial"/>
                </a:rPr>
                <a:t>modèle EEI-O </a:t>
              </a:r>
              <a:r>
                <a:rPr lang="fr-FR" sz="900" dirty="0" err="1">
                  <a:cs typeface="Arial"/>
                </a:rPr>
                <a:t>Trucost</a:t>
              </a:r>
              <a:r>
                <a:rPr lang="fr-FR" sz="900" dirty="0">
                  <a:cs typeface="Arial"/>
                </a:rPr>
                <a:t> (modèle d'entrée/sortie étendu à l'environnement de </a:t>
              </a:r>
              <a:r>
                <a:rPr lang="fr-FR" sz="900" dirty="0" err="1">
                  <a:cs typeface="Arial"/>
                </a:rPr>
                <a:t>Trucost</a:t>
              </a:r>
              <a:r>
                <a:rPr lang="fr-FR" sz="900" dirty="0">
                  <a:cs typeface="Arial"/>
                </a:rPr>
                <a:t>).</a:t>
              </a:r>
            </a:p>
          </p:txBody>
        </p:sp>
        <p:sp>
          <p:nvSpPr>
            <p:cNvPr id="24" name="Rounded Rectangle 26">
              <a:extLst>
                <a:ext uri="{FF2B5EF4-FFF2-40B4-BE49-F238E27FC236}">
                  <a16:creationId xmlns:a16="http://schemas.microsoft.com/office/drawing/2014/main" id="{21247C25-7D5C-4824-998F-438D7C7DF0B1}"/>
                </a:ext>
              </a:extLst>
            </p:cNvPr>
            <p:cNvSpPr/>
            <p:nvPr/>
          </p:nvSpPr>
          <p:spPr>
            <a:xfrm>
              <a:off x="963540" y="1245400"/>
              <a:ext cx="5130143" cy="288000"/>
            </a:xfrm>
            <a:prstGeom prst="roundRect">
              <a:avLst>
                <a:gd name="adj" fmla="val 19108"/>
              </a:avLst>
            </a:prstGeom>
            <a:solidFill>
              <a:schemeClr val="tx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environnemental (PAI#1.3 au sens SFDR) * </a:t>
              </a:r>
            </a:p>
          </p:txBody>
        </p:sp>
        <p:sp>
          <p:nvSpPr>
            <p:cNvPr id="26" name="Rounded Rectangle 5">
              <a:extLst>
                <a:ext uri="{FF2B5EF4-FFF2-40B4-BE49-F238E27FC236}">
                  <a16:creationId xmlns:a16="http://schemas.microsoft.com/office/drawing/2014/main" id="{0F783F83-7D3D-40A7-8CE9-78445F340C50}"/>
                </a:ext>
              </a:extLst>
            </p:cNvPr>
            <p:cNvSpPr/>
            <p:nvPr/>
          </p:nvSpPr>
          <p:spPr>
            <a:xfrm rot="5400000">
              <a:off x="5031699" y="-780365"/>
              <a:ext cx="46653" cy="8007858"/>
            </a:xfrm>
            <a:prstGeom prst="roundRect">
              <a:avLst>
                <a:gd name="adj" fmla="val 0"/>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7" name="Rectangle 26">
              <a:extLst>
                <a:ext uri="{FF2B5EF4-FFF2-40B4-BE49-F238E27FC236}">
                  <a16:creationId xmlns:a16="http://schemas.microsoft.com/office/drawing/2014/main" id="{A3B10868-0B5C-40E9-A20C-49F4477A3772}"/>
                </a:ext>
              </a:extLst>
            </p:cNvPr>
            <p:cNvSpPr/>
            <p:nvPr/>
          </p:nvSpPr>
          <p:spPr>
            <a:xfrm>
              <a:off x="1050409" y="4407556"/>
              <a:ext cx="7994608" cy="825873"/>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moyen d’administrateurs indépendants : </a:t>
              </a:r>
              <a:r>
                <a:rPr lang="fr-FR" sz="900" dirty="0">
                  <a:cs typeface="Arial"/>
                </a:rPr>
                <a:t>Le calcul du  % d’administrateurs indépendants au sein du conseil d'administration d'une entreprise détenue, est déterminé, au niveau portefeuille, par la moyenne pondérée du pourcentage de membres du conseil d'administration qui sont indépendants, exprimée en pourcentage de tous les membres du conseil d'administration. .</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endParaRPr lang="fr-FR" sz="900" dirty="0">
                <a:cs typeface="Arial"/>
              </a:endParaRPr>
            </a:p>
            <a:p>
              <a:pPr marL="180975" lvl="1" indent="-171450" algn="just">
                <a:spcBef>
                  <a:spcPts val="300"/>
                </a:spcBef>
                <a:buClr>
                  <a:srgbClr val="003063"/>
                </a:buClr>
                <a:buSzPct val="80000"/>
                <a:buFont typeface="Arial" panose="020B0604020202020204" pitchFamily="34" charset="0"/>
                <a:buChar char="»"/>
                <a:defRPr/>
              </a:pPr>
              <a:endParaRPr lang="fr-FR" sz="1000" dirty="0">
                <a:cs typeface="Arial"/>
              </a:endParaRPr>
            </a:p>
          </p:txBody>
        </p:sp>
        <p:sp>
          <p:nvSpPr>
            <p:cNvPr id="28" name="Rounded Rectangle 26">
              <a:extLst>
                <a:ext uri="{FF2B5EF4-FFF2-40B4-BE49-F238E27FC236}">
                  <a16:creationId xmlns:a16="http://schemas.microsoft.com/office/drawing/2014/main" id="{DB358BA6-0DFE-4FDB-B64D-18A23123D36F}"/>
                </a:ext>
              </a:extLst>
            </p:cNvPr>
            <p:cNvSpPr/>
            <p:nvPr/>
          </p:nvSpPr>
          <p:spPr>
            <a:xfrm>
              <a:off x="1063449" y="4316612"/>
              <a:ext cx="5129250" cy="288000"/>
            </a:xfrm>
            <a:prstGeom prst="roundRect">
              <a:avLst>
                <a:gd name="adj" fmla="val 19108"/>
              </a:avLst>
            </a:prstGeom>
            <a:solidFill>
              <a:srgbClr val="009EE0"/>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de gouvernance </a:t>
              </a:r>
            </a:p>
          </p:txBody>
        </p:sp>
        <p:sp>
          <p:nvSpPr>
            <p:cNvPr id="29" name="Rounded Rectangle 5">
              <a:extLst>
                <a:ext uri="{FF2B5EF4-FFF2-40B4-BE49-F238E27FC236}">
                  <a16:creationId xmlns:a16="http://schemas.microsoft.com/office/drawing/2014/main" id="{8427D069-345D-4B34-8712-345BE7B37AE5}"/>
                </a:ext>
              </a:extLst>
            </p:cNvPr>
            <p:cNvSpPr/>
            <p:nvPr/>
          </p:nvSpPr>
          <p:spPr>
            <a:xfrm rot="5400000">
              <a:off x="5037466" y="1291720"/>
              <a:ext cx="48364" cy="7994609"/>
            </a:xfrm>
            <a:prstGeom prst="roundRect">
              <a:avLst>
                <a:gd name="adj" fmla="val 0"/>
              </a:avLst>
            </a:prstGeom>
            <a:solidFill>
              <a:srgbClr val="009EE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0" name="Oval 22">
              <a:extLst>
                <a:ext uri="{FF2B5EF4-FFF2-40B4-BE49-F238E27FC236}">
                  <a16:creationId xmlns:a16="http://schemas.microsoft.com/office/drawing/2014/main" id="{42DA8F81-2401-4BD6-840E-889CC57E095C}"/>
                </a:ext>
              </a:extLst>
            </p:cNvPr>
            <p:cNvSpPr/>
            <p:nvPr/>
          </p:nvSpPr>
          <p:spPr>
            <a:xfrm>
              <a:off x="753564" y="1245400"/>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E</a:t>
              </a:r>
            </a:p>
          </p:txBody>
        </p:sp>
        <p:sp>
          <p:nvSpPr>
            <p:cNvPr id="21" name="Oval 22">
              <a:extLst>
                <a:ext uri="{FF2B5EF4-FFF2-40B4-BE49-F238E27FC236}">
                  <a16:creationId xmlns:a16="http://schemas.microsoft.com/office/drawing/2014/main" id="{78D3CE40-33E9-4278-9695-57DD8ECB7319}"/>
                </a:ext>
              </a:extLst>
            </p:cNvPr>
            <p:cNvSpPr/>
            <p:nvPr/>
          </p:nvSpPr>
          <p:spPr>
            <a:xfrm>
              <a:off x="780086" y="3268731"/>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S</a:t>
              </a:r>
            </a:p>
          </p:txBody>
        </p:sp>
        <p:sp>
          <p:nvSpPr>
            <p:cNvPr id="22" name="Oval 22">
              <a:extLst>
                <a:ext uri="{FF2B5EF4-FFF2-40B4-BE49-F238E27FC236}">
                  <a16:creationId xmlns:a16="http://schemas.microsoft.com/office/drawing/2014/main" id="{95BD7E91-C88A-4A82-9B18-D6C486C65940}"/>
                </a:ext>
              </a:extLst>
            </p:cNvPr>
            <p:cNvSpPr/>
            <p:nvPr/>
          </p:nvSpPr>
          <p:spPr>
            <a:xfrm>
              <a:off x="840295" y="4303444"/>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G</a:t>
              </a:r>
            </a:p>
          </p:txBody>
        </p:sp>
        <p:sp>
          <p:nvSpPr>
            <p:cNvPr id="25" name="Rounded Rectangle 5">
              <a:extLst>
                <a:ext uri="{FF2B5EF4-FFF2-40B4-BE49-F238E27FC236}">
                  <a16:creationId xmlns:a16="http://schemas.microsoft.com/office/drawing/2014/main" id="{140DB81E-68B5-40DB-A25E-7C8D6CDBAD16}"/>
                </a:ext>
              </a:extLst>
            </p:cNvPr>
            <p:cNvSpPr/>
            <p:nvPr/>
          </p:nvSpPr>
          <p:spPr>
            <a:xfrm rot="5400000">
              <a:off x="5037875" y="262541"/>
              <a:ext cx="46653" cy="7995505"/>
            </a:xfrm>
            <a:prstGeom prst="roundRect">
              <a:avLst>
                <a:gd name="adj" fmla="val 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grpSp>
      <p:sp>
        <p:nvSpPr>
          <p:cNvPr id="32" name="Espace réservé du pied de page 3">
            <a:extLst>
              <a:ext uri="{FF2B5EF4-FFF2-40B4-BE49-F238E27FC236}">
                <a16:creationId xmlns:a16="http://schemas.microsoft.com/office/drawing/2014/main" id="{70200E6E-6E22-457A-A7FB-5DF553D309C5}"/>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1" name="Slide Number Placeholder 10">
            <a:extLst>
              <a:ext uri="{FF2B5EF4-FFF2-40B4-BE49-F238E27FC236}">
                <a16:creationId xmlns:a16="http://schemas.microsoft.com/office/drawing/2014/main" id="{AE6E8CFB-AEBE-4F81-ADD7-2F831398A777}"/>
              </a:ext>
            </a:extLst>
          </p:cNvPr>
          <p:cNvSpPr>
            <a:spLocks noGrp="1"/>
          </p:cNvSpPr>
          <p:nvPr>
            <p:ph type="sldNum" sz="quarter" idx="10"/>
          </p:nvPr>
        </p:nvSpPr>
        <p:spPr/>
        <p:txBody>
          <a:bodyPr/>
          <a:lstStyle/>
          <a:p>
            <a:fld id="{78D5D5FC-A2A2-446A-BED0-1CEF08BE1E1C}" type="slidenum">
              <a:rPr lang="fr-FR" smtClean="0"/>
              <a:pPr/>
              <a:t>10</a:t>
            </a:fld>
            <a:endParaRPr lang="fr-FR" dirty="0"/>
          </a:p>
        </p:txBody>
      </p:sp>
      <p:sp>
        <p:nvSpPr>
          <p:cNvPr id="31" name="Rectangle 30">
            <a:extLst>
              <a:ext uri="{FF2B5EF4-FFF2-40B4-BE49-F238E27FC236}">
                <a16:creationId xmlns:a16="http://schemas.microsoft.com/office/drawing/2014/main" id="{A3B10868-0B5C-40E9-A20C-49F4477A3772}"/>
              </a:ext>
            </a:extLst>
          </p:cNvPr>
          <p:cNvSpPr/>
          <p:nvPr/>
        </p:nvSpPr>
        <p:spPr>
          <a:xfrm>
            <a:off x="849885" y="5094192"/>
            <a:ext cx="7995503" cy="720886"/>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Pourcentage d’entreprises ne disposant pas d’une politique d’exclusion </a:t>
            </a:r>
            <a:r>
              <a:rPr lang="fr-FR" sz="900" dirty="0">
                <a:cs typeface="Arial"/>
              </a:rPr>
              <a:t>du travail des enfants, forcé ou obligatoire, ou garantissant la liberté d’association, appliquée universellement et indépendamment des lois locales.</a:t>
            </a:r>
          </a:p>
          <a:p>
            <a:pPr marL="180975" lvl="1" indent="-171450" algn="just">
              <a:spcBef>
                <a:spcPts val="300"/>
              </a:spcBef>
              <a:buClr>
                <a:srgbClr val="003063"/>
              </a:buClr>
              <a:buSzPct val="80000"/>
              <a:buFont typeface="Arial" panose="020B0604020202020204" pitchFamily="34" charset="0"/>
              <a:buChar char="»"/>
              <a:defRPr/>
            </a:pPr>
            <a:r>
              <a:rPr lang="fr-FR" sz="900" b="1" dirty="0">
                <a:cs typeface="Arial"/>
              </a:rPr>
              <a:t>Fournisseur de données : </a:t>
            </a:r>
            <a:r>
              <a:rPr lang="fr-FR" sz="900" dirty="0" err="1">
                <a:cs typeface="Arial"/>
              </a:rPr>
              <a:t>Refinitiv</a:t>
            </a:r>
            <a:r>
              <a:rPr lang="fr-FR" sz="900" dirty="0">
                <a:cs typeface="Arial"/>
              </a:rPr>
              <a:t>.	</a:t>
            </a:r>
          </a:p>
        </p:txBody>
      </p:sp>
      <p:sp>
        <p:nvSpPr>
          <p:cNvPr id="33" name="Rounded Rectangle 26">
            <a:extLst>
              <a:ext uri="{FF2B5EF4-FFF2-40B4-BE49-F238E27FC236}">
                <a16:creationId xmlns:a16="http://schemas.microsoft.com/office/drawing/2014/main" id="{DB358BA6-0DFE-4FDB-B64D-18A23123D36F}"/>
              </a:ext>
            </a:extLst>
          </p:cNvPr>
          <p:cNvSpPr/>
          <p:nvPr/>
        </p:nvSpPr>
        <p:spPr>
          <a:xfrm>
            <a:off x="869221" y="4967588"/>
            <a:ext cx="5130144" cy="288000"/>
          </a:xfrm>
          <a:prstGeom prst="roundRect">
            <a:avLst>
              <a:gd name="adj" fmla="val 19108"/>
            </a:avLst>
          </a:prstGeom>
          <a:solidFill>
            <a:schemeClr val="accent6">
              <a:lumMod val="50000"/>
            </a:schemeClr>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r>
              <a:rPr lang="fr-FR" sz="1200" b="1" dirty="0">
                <a:solidFill>
                  <a:srgbClr val="FFFFFF"/>
                </a:solidFill>
                <a:latin typeface="Arial" panose="020B0604020202020204" pitchFamily="34" charset="0"/>
              </a:rPr>
              <a:t> Indicateur Respect des Droits de l’Homme </a:t>
            </a:r>
            <a:r>
              <a:rPr lang="fr-FR" sz="1200" b="1" dirty="0">
                <a:cs typeface="Arial"/>
              </a:rPr>
              <a:t>(PAI#3.9 au sens SFDR)</a:t>
            </a:r>
            <a:endParaRPr lang="fr-FR" sz="1200" b="1" dirty="0">
              <a:solidFill>
                <a:srgbClr val="FFFFFF"/>
              </a:solidFill>
              <a:latin typeface="Arial" panose="020B0604020202020204" pitchFamily="34" charset="0"/>
            </a:endParaRPr>
          </a:p>
        </p:txBody>
      </p:sp>
      <p:sp>
        <p:nvSpPr>
          <p:cNvPr id="34" name="Oval 22">
            <a:extLst>
              <a:ext uri="{FF2B5EF4-FFF2-40B4-BE49-F238E27FC236}">
                <a16:creationId xmlns:a16="http://schemas.microsoft.com/office/drawing/2014/main" id="{95BD7E91-C88A-4A82-9B18-D6C486C65940}"/>
              </a:ext>
            </a:extLst>
          </p:cNvPr>
          <p:cNvSpPr/>
          <p:nvPr/>
        </p:nvSpPr>
        <p:spPr>
          <a:xfrm>
            <a:off x="623618" y="4967588"/>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H</a:t>
            </a:r>
          </a:p>
        </p:txBody>
      </p:sp>
      <p:sp>
        <p:nvSpPr>
          <p:cNvPr id="35" name="Rounded Rectangle 5">
            <a:extLst>
              <a:ext uri="{FF2B5EF4-FFF2-40B4-BE49-F238E27FC236}">
                <a16:creationId xmlns:a16="http://schemas.microsoft.com/office/drawing/2014/main" id="{140DB81E-68B5-40DB-A25E-7C8D6CDBAD16}"/>
              </a:ext>
            </a:extLst>
          </p:cNvPr>
          <p:cNvSpPr/>
          <p:nvPr/>
        </p:nvSpPr>
        <p:spPr>
          <a:xfrm rot="5400000">
            <a:off x="4818256" y="1868665"/>
            <a:ext cx="45719" cy="7980671"/>
          </a:xfrm>
          <a:prstGeom prst="roundRect">
            <a:avLst>
              <a:gd name="adj" fmla="val 0"/>
            </a:avLst>
          </a:prstGeom>
          <a:solidFill>
            <a:schemeClr val="accent6">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36"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845826" y="5841680"/>
            <a:ext cx="7985625" cy="272467"/>
          </a:xfrm>
        </p:spPr>
        <p:txBody>
          <a:bodyPr/>
          <a:lstStyle/>
          <a:p>
            <a:r>
              <a:rPr lang="fr-FR" dirty="0"/>
              <a:t>* Les deux indicateurs plus spécifiquement suivis au sens du label ISR sont les indicateurs E et S. Ils doivent démontrer une amélioration par rapport à leur indice de référence</a:t>
            </a:r>
          </a:p>
        </p:txBody>
      </p:sp>
    </p:spTree>
    <p:extLst>
      <p:ext uri="{BB962C8B-B14F-4D97-AF65-F5344CB8AC3E}">
        <p14:creationId xmlns:p14="http://schemas.microsoft.com/office/powerpoint/2010/main" val="136467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539999" y="22704"/>
            <a:ext cx="8063999" cy="387493"/>
          </a:xfrm>
        </p:spPr>
        <p:txBody>
          <a:bodyPr/>
          <a:lstStyle/>
          <a:p>
            <a:r>
              <a:rPr lang="fr-FR" sz="2000" dirty="0"/>
              <a:t>Amundi Label ISR Actions Europe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2" name="Rounded Rectangle 51">
            <a:extLst>
              <a:ext uri="{FF2B5EF4-FFF2-40B4-BE49-F238E27FC236}">
                <a16:creationId xmlns:a16="http://schemas.microsoft.com/office/drawing/2014/main" id="{1C77D40F-E05F-4FD4-BF28-0F99637142B2}"/>
              </a:ext>
            </a:extLst>
          </p:cNvPr>
          <p:cNvSpPr/>
          <p:nvPr/>
        </p:nvSpPr>
        <p:spPr>
          <a:xfrm>
            <a:off x="6280384" y="0"/>
            <a:ext cx="2863616" cy="310921"/>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11</a:t>
            </a:fld>
            <a:endParaRPr lang="fr-FR" dirty="0"/>
          </a:p>
        </p:txBody>
      </p:sp>
      <p:pic>
        <p:nvPicPr>
          <p:cNvPr id="2" name="Picture 1"/>
          <p:cNvPicPr>
            <a:picLocks noChangeAspect="1"/>
          </p:cNvPicPr>
          <p:nvPr/>
        </p:nvPicPr>
        <p:blipFill>
          <a:blip r:embed="rId4"/>
          <a:stretch>
            <a:fillRect/>
          </a:stretch>
        </p:blipFill>
        <p:spPr>
          <a:xfrm>
            <a:off x="1445417" y="432901"/>
            <a:ext cx="6253162" cy="5681179"/>
          </a:xfrm>
          <a:prstGeom prst="rect">
            <a:avLst/>
          </a:prstGeom>
        </p:spPr>
      </p:pic>
      <p:sp>
        <p:nvSpPr>
          <p:cNvPr id="3" name="Rectangle 2"/>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72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539999" y="22704"/>
            <a:ext cx="8063999" cy="387493"/>
          </a:xfrm>
        </p:spPr>
        <p:txBody>
          <a:bodyPr/>
          <a:lstStyle/>
          <a:p>
            <a:r>
              <a:rPr lang="fr-FR" sz="2000" dirty="0"/>
              <a:t>Amundi Label ISR Actions Monde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2" name="Rounded Rectangle 51">
            <a:extLst>
              <a:ext uri="{FF2B5EF4-FFF2-40B4-BE49-F238E27FC236}">
                <a16:creationId xmlns:a16="http://schemas.microsoft.com/office/drawing/2014/main" id="{1C77D40F-E05F-4FD4-BF28-0F99637142B2}"/>
              </a:ext>
            </a:extLst>
          </p:cNvPr>
          <p:cNvSpPr/>
          <p:nvPr/>
        </p:nvSpPr>
        <p:spPr>
          <a:xfrm>
            <a:off x="6280384" y="0"/>
            <a:ext cx="2863616" cy="310921"/>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12</a:t>
            </a:fld>
            <a:endParaRPr lang="fr-FR" dirty="0"/>
          </a:p>
        </p:txBody>
      </p:sp>
      <p:pic>
        <p:nvPicPr>
          <p:cNvPr id="2" name="Picture 1"/>
          <p:cNvPicPr>
            <a:picLocks noChangeAspect="1"/>
          </p:cNvPicPr>
          <p:nvPr/>
        </p:nvPicPr>
        <p:blipFill>
          <a:blip r:embed="rId4"/>
          <a:stretch>
            <a:fillRect/>
          </a:stretch>
        </p:blipFill>
        <p:spPr>
          <a:xfrm>
            <a:off x="1394824" y="452440"/>
            <a:ext cx="6242332" cy="5490607"/>
          </a:xfrm>
          <a:prstGeom prst="rect">
            <a:avLst/>
          </a:prstGeom>
        </p:spPr>
      </p:pic>
      <p:sp>
        <p:nvSpPr>
          <p:cNvPr id="9" name="Rectangle 8"/>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2805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539999" y="22704"/>
            <a:ext cx="8063999" cy="387493"/>
          </a:xfrm>
        </p:spPr>
        <p:txBody>
          <a:bodyPr/>
          <a:lstStyle/>
          <a:p>
            <a:r>
              <a:rPr lang="fr-FR" sz="2000" dirty="0"/>
              <a:t>Amundi Label ISR Actions USA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2" name="Rounded Rectangle 51">
            <a:extLst>
              <a:ext uri="{FF2B5EF4-FFF2-40B4-BE49-F238E27FC236}">
                <a16:creationId xmlns:a16="http://schemas.microsoft.com/office/drawing/2014/main" id="{1C77D40F-E05F-4FD4-BF28-0F99637142B2}"/>
              </a:ext>
            </a:extLst>
          </p:cNvPr>
          <p:cNvSpPr/>
          <p:nvPr/>
        </p:nvSpPr>
        <p:spPr>
          <a:xfrm>
            <a:off x="6280384" y="0"/>
            <a:ext cx="2863616" cy="310921"/>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13</a:t>
            </a:fld>
            <a:endParaRPr lang="fr-FR" dirty="0"/>
          </a:p>
        </p:txBody>
      </p:sp>
      <p:sp>
        <p:nvSpPr>
          <p:cNvPr id="8" name="Rectangle 7"/>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379955" y="532670"/>
            <a:ext cx="6264547" cy="5510146"/>
          </a:xfrm>
          <a:prstGeom prst="rect">
            <a:avLst/>
          </a:prstGeom>
        </p:spPr>
      </p:pic>
    </p:spTree>
    <p:extLst>
      <p:ext uri="{BB962C8B-B14F-4D97-AF65-F5344CB8AC3E}">
        <p14:creationId xmlns:p14="http://schemas.microsoft.com/office/powerpoint/2010/main" val="41178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539999" y="22704"/>
            <a:ext cx="8063999" cy="387493"/>
          </a:xfrm>
        </p:spPr>
        <p:txBody>
          <a:bodyPr/>
          <a:lstStyle/>
          <a:p>
            <a:r>
              <a:rPr lang="fr-FR" sz="2000" dirty="0"/>
              <a:t>Amundi Label ISR Actions Japon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2" name="Rounded Rectangle 51">
            <a:extLst>
              <a:ext uri="{FF2B5EF4-FFF2-40B4-BE49-F238E27FC236}">
                <a16:creationId xmlns:a16="http://schemas.microsoft.com/office/drawing/2014/main" id="{1C77D40F-E05F-4FD4-BF28-0F99637142B2}"/>
              </a:ext>
            </a:extLst>
          </p:cNvPr>
          <p:cNvSpPr/>
          <p:nvPr/>
        </p:nvSpPr>
        <p:spPr>
          <a:xfrm>
            <a:off x="6280384" y="0"/>
            <a:ext cx="2863616" cy="310921"/>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14</a:t>
            </a:fld>
            <a:endParaRPr lang="fr-FR" dirty="0"/>
          </a:p>
        </p:txBody>
      </p:sp>
      <p:sp>
        <p:nvSpPr>
          <p:cNvPr id="8" name="Rectangle 7"/>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325880" y="440198"/>
            <a:ext cx="6370241" cy="5603112"/>
          </a:xfrm>
          <a:prstGeom prst="rect">
            <a:avLst/>
          </a:prstGeom>
        </p:spPr>
      </p:pic>
    </p:spTree>
    <p:extLst>
      <p:ext uri="{BB962C8B-B14F-4D97-AF65-F5344CB8AC3E}">
        <p14:creationId xmlns:p14="http://schemas.microsoft.com/office/powerpoint/2010/main" val="3514341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539999" y="22704"/>
            <a:ext cx="8063999" cy="387493"/>
          </a:xfrm>
        </p:spPr>
        <p:txBody>
          <a:bodyPr/>
          <a:lstStyle/>
          <a:p>
            <a:r>
              <a:rPr lang="fr-FR" sz="2000" dirty="0"/>
              <a:t>Amundi Label ISR Crédit EUR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15</a:t>
            </a:fld>
            <a:endParaRPr lang="fr-FR" dirty="0"/>
          </a:p>
        </p:txBody>
      </p:sp>
      <p:sp>
        <p:nvSpPr>
          <p:cNvPr id="9" name="Rounded Rectangle 51">
            <a:extLst>
              <a:ext uri="{FF2B5EF4-FFF2-40B4-BE49-F238E27FC236}">
                <a16:creationId xmlns:a16="http://schemas.microsoft.com/office/drawing/2014/main" id="{F92B0D18-CFB0-421C-8E30-50F416813B38}"/>
              </a:ext>
            </a:extLst>
          </p:cNvPr>
          <p:cNvSpPr/>
          <p:nvPr/>
        </p:nvSpPr>
        <p:spPr>
          <a:xfrm>
            <a:off x="6280384" y="-557"/>
            <a:ext cx="2863616" cy="304482"/>
          </a:xfrm>
          <a:prstGeom prst="roundRect">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Obligataires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Rectangle 7"/>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370375" y="452440"/>
            <a:ext cx="6283708" cy="5526999"/>
          </a:xfrm>
          <a:prstGeom prst="rect">
            <a:avLst/>
          </a:prstGeom>
        </p:spPr>
      </p:pic>
    </p:spTree>
    <p:extLst>
      <p:ext uri="{BB962C8B-B14F-4D97-AF65-F5344CB8AC3E}">
        <p14:creationId xmlns:p14="http://schemas.microsoft.com/office/powerpoint/2010/main" val="2396482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FE431A-50D3-4B66-A476-8D1B442F3616}"/>
              </a:ext>
            </a:extLst>
          </p:cNvPr>
          <p:cNvSpPr>
            <a:spLocks noGrp="1"/>
          </p:cNvSpPr>
          <p:nvPr>
            <p:ph type="title"/>
          </p:nvPr>
        </p:nvSpPr>
        <p:spPr>
          <a:xfrm>
            <a:off x="539999" y="22704"/>
            <a:ext cx="8063999" cy="387493"/>
          </a:xfrm>
        </p:spPr>
        <p:txBody>
          <a:bodyPr/>
          <a:lstStyle/>
          <a:p>
            <a:r>
              <a:rPr lang="fr-FR" sz="2000" dirty="0"/>
              <a:t>Amundi Label ISR Crédit USD UCITS ETF</a:t>
            </a:r>
          </a:p>
        </p:txBody>
      </p:sp>
      <p:sp>
        <p:nvSpPr>
          <p:cNvPr id="5" name="Text Placeholder 4">
            <a:extLst>
              <a:ext uri="{FF2B5EF4-FFF2-40B4-BE49-F238E27FC236}">
                <a16:creationId xmlns:a16="http://schemas.microsoft.com/office/drawing/2014/main" id="{AEDDED60-4B50-4C4B-972A-6F9ADF1A6999}"/>
              </a:ext>
            </a:extLst>
          </p:cNvPr>
          <p:cNvSpPr>
            <a:spLocks noGrp="1"/>
          </p:cNvSpPr>
          <p:nvPr>
            <p:ph type="body" sz="quarter" idx="13"/>
          </p:nvPr>
        </p:nvSpPr>
        <p:spPr>
          <a:xfrm>
            <a:off x="1019380" y="6165290"/>
            <a:ext cx="6784243" cy="272467"/>
          </a:xfrm>
        </p:spPr>
        <p:txBody>
          <a:bodyPr/>
          <a:lstStyle/>
          <a:p>
            <a:r>
              <a:rPr lang="fr-FR" dirty="0"/>
              <a:t>Source : Amundi ETF, données au 31/12/2024. Tous les indicateurs sont pondérés par le poids en portefeuille ou de l'indice de référence Information donnée à titre indicatif uniquement, susceptible d’évoluer dans le temps sans notification préalable.</a:t>
            </a:r>
          </a:p>
        </p:txBody>
      </p:sp>
      <p:sp>
        <p:nvSpPr>
          <p:cNvPr id="7" name="Footer Placeholder 6">
            <a:extLst>
              <a:ext uri="{FF2B5EF4-FFF2-40B4-BE49-F238E27FC236}">
                <a16:creationId xmlns:a16="http://schemas.microsoft.com/office/drawing/2014/main" id="{22217B89-99C9-4688-996A-E621C45C1AB1}"/>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3" name="Espace réservé du pied de page 3">
            <a:extLst>
              <a:ext uri="{FF2B5EF4-FFF2-40B4-BE49-F238E27FC236}">
                <a16:creationId xmlns:a16="http://schemas.microsoft.com/office/drawing/2014/main" id="{63F370D7-F574-4052-9F58-851E310CF820}"/>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5" name="Slide Number Placeholder 14">
            <a:extLst>
              <a:ext uri="{FF2B5EF4-FFF2-40B4-BE49-F238E27FC236}">
                <a16:creationId xmlns:a16="http://schemas.microsoft.com/office/drawing/2014/main" id="{ACDEB38C-B198-4072-BDCF-381DFA22DEFF}"/>
              </a:ext>
            </a:extLst>
          </p:cNvPr>
          <p:cNvSpPr>
            <a:spLocks noGrp="1"/>
          </p:cNvSpPr>
          <p:nvPr>
            <p:ph type="sldNum" sz="quarter" idx="10"/>
          </p:nvPr>
        </p:nvSpPr>
        <p:spPr/>
        <p:txBody>
          <a:bodyPr/>
          <a:lstStyle/>
          <a:p>
            <a:fld id="{78D5D5FC-A2A2-446A-BED0-1CEF08BE1E1C}" type="slidenum">
              <a:rPr lang="fr-FR" smtClean="0"/>
              <a:pPr/>
              <a:t>16</a:t>
            </a:fld>
            <a:endParaRPr lang="fr-FR" dirty="0"/>
          </a:p>
        </p:txBody>
      </p:sp>
      <p:sp>
        <p:nvSpPr>
          <p:cNvPr id="8" name="Rounded Rectangle 51">
            <a:extLst>
              <a:ext uri="{FF2B5EF4-FFF2-40B4-BE49-F238E27FC236}">
                <a16:creationId xmlns:a16="http://schemas.microsoft.com/office/drawing/2014/main" id="{F92B0D18-CFB0-421C-8E30-50F416813B38}"/>
              </a:ext>
            </a:extLst>
          </p:cNvPr>
          <p:cNvSpPr/>
          <p:nvPr/>
        </p:nvSpPr>
        <p:spPr>
          <a:xfrm>
            <a:off x="6280384" y="-557"/>
            <a:ext cx="2863616" cy="304482"/>
          </a:xfrm>
          <a:prstGeom prst="roundRect">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Obligataires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p:cNvSpPr/>
          <p:nvPr/>
        </p:nvSpPr>
        <p:spPr>
          <a:xfrm>
            <a:off x="1325880" y="432901"/>
            <a:ext cx="6372699" cy="57323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325880" y="481640"/>
            <a:ext cx="6315172" cy="5554674"/>
          </a:xfrm>
          <a:prstGeom prst="rect">
            <a:avLst/>
          </a:prstGeom>
        </p:spPr>
      </p:pic>
    </p:spTree>
    <p:extLst>
      <p:ext uri="{BB962C8B-B14F-4D97-AF65-F5344CB8AC3E}">
        <p14:creationId xmlns:p14="http://schemas.microsoft.com/office/powerpoint/2010/main" val="2490363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2C025A-B62A-4780-9244-C882828E98E5}"/>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11" name="Espace réservé du pied de page 3">
            <a:extLst>
              <a:ext uri="{FF2B5EF4-FFF2-40B4-BE49-F238E27FC236}">
                <a16:creationId xmlns:a16="http://schemas.microsoft.com/office/drawing/2014/main" id="{45A6565B-1A8B-430B-BA10-A5606CE0E45B}"/>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8" name="TextBox 17">
            <a:hlinkClick r:id="rId8" action="ppaction://hlinksldjump"/>
            <a:extLst>
              <a:ext uri="{FF2B5EF4-FFF2-40B4-BE49-F238E27FC236}">
                <a16:creationId xmlns:a16="http://schemas.microsoft.com/office/drawing/2014/main" id="{4C4872FB-F287-453D-B0D1-B0D13482E9AC}"/>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sur les Principales Incidences Négatives</a:t>
            </a:r>
          </a:p>
        </p:txBody>
      </p:sp>
      <p:sp>
        <p:nvSpPr>
          <p:cNvPr id="19" name="TextBox 18">
            <a:hlinkClick r:id="rId8" action="ppaction://hlinksldjump"/>
            <a:extLst>
              <a:ext uri="{FF2B5EF4-FFF2-40B4-BE49-F238E27FC236}">
                <a16:creationId xmlns:a16="http://schemas.microsoft.com/office/drawing/2014/main" id="{1A7C5CFE-B79A-4F25-9880-E98D7CF3826F}"/>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03.</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0" name="TextBox 19">
            <a:hlinkClick r:id="rId8" action="ppaction://hlinksldjump"/>
            <a:extLst>
              <a:ext uri="{FF2B5EF4-FFF2-40B4-BE49-F238E27FC236}">
                <a16:creationId xmlns:a16="http://schemas.microsoft.com/office/drawing/2014/main" id="{5567F661-59C6-4EE0-A8D5-72EC99B6016B}"/>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11</a:t>
            </a:r>
            <a:endParaRPr lang="fr-FR" sz="133" b="1" dirty="0">
              <a:solidFill>
                <a:srgbClr val="000000"/>
              </a:solidFill>
              <a:latin typeface="Arial" panose="020B0604020202020204" pitchFamily="34" charset="0"/>
              <a:cs typeface="Arial" panose="020B0604020202020204" pitchFamily="34" charset="0"/>
            </a:endParaRPr>
          </a:p>
        </p:txBody>
      </p:sp>
      <p:sp>
        <p:nvSpPr>
          <p:cNvPr id="22" name="Slide Number Placeholder 21">
            <a:extLst>
              <a:ext uri="{FF2B5EF4-FFF2-40B4-BE49-F238E27FC236}">
                <a16:creationId xmlns:a16="http://schemas.microsoft.com/office/drawing/2014/main" id="{B9BCC9CE-03ED-45CF-836D-39D62C807492}"/>
              </a:ext>
            </a:extLst>
          </p:cNvPr>
          <p:cNvSpPr>
            <a:spLocks noGrp="1"/>
          </p:cNvSpPr>
          <p:nvPr>
            <p:ph type="sldNum" sz="quarter" idx="11"/>
          </p:nvPr>
        </p:nvSpPr>
        <p:spPr/>
        <p:txBody>
          <a:bodyPr/>
          <a:lstStyle/>
          <a:p>
            <a:fld id="{78D5D5FC-A2A2-446A-BED0-1CEF08BE1E1C}" type="slidenum">
              <a:rPr lang="fr-FR" smtClean="0"/>
              <a:pPr/>
              <a:t>17</a:t>
            </a:fld>
            <a:endParaRPr lang="fr-FR" dirty="0"/>
          </a:p>
        </p:txBody>
      </p:sp>
    </p:spTree>
    <p:custDataLst>
      <p:tags r:id="rId1"/>
    </p:custDataLst>
    <p:extLst>
      <p:ext uri="{BB962C8B-B14F-4D97-AF65-F5344CB8AC3E}">
        <p14:creationId xmlns:p14="http://schemas.microsoft.com/office/powerpoint/2010/main" val="2929088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18</a:t>
            </a:fld>
            <a:endParaRPr lang="fr-FR" dirty="0"/>
          </a:p>
        </p:txBody>
      </p:sp>
      <p:sp>
        <p:nvSpPr>
          <p:cNvPr id="7" name="Espace réservé du contenu 6"/>
          <p:cNvSpPr>
            <a:spLocks noGrp="1"/>
          </p:cNvSpPr>
          <p:nvPr>
            <p:ph sz="quarter" idx="11"/>
          </p:nvPr>
        </p:nvSpPr>
        <p:spPr/>
        <p:txBody>
          <a:bodyPr/>
          <a:lstStyle/>
          <a:p>
            <a:r>
              <a:rPr lang="fr-FR" dirty="0"/>
              <a:t>Le rapport au 31.12.2024 de l’ensemble des Principales Incidences Négatives (PAI en anglais) au sens de la réglementation SFDR, est fourni dans le fichier Excel ci-dessous</a:t>
            </a:r>
          </a:p>
        </p:txBody>
      </p:sp>
      <p:sp>
        <p:nvSpPr>
          <p:cNvPr id="6" name="Titre 5"/>
          <p:cNvSpPr>
            <a:spLocks noGrp="1"/>
          </p:cNvSpPr>
          <p:nvPr>
            <p:ph type="title"/>
          </p:nvPr>
        </p:nvSpPr>
        <p:spPr/>
        <p:txBody>
          <a:bodyPr/>
          <a:lstStyle/>
          <a:p>
            <a:r>
              <a:rPr lang="fr-FR" dirty="0"/>
              <a:t>Rapport Principales Incidences Négatives</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graphicFrame>
        <p:nvGraphicFramePr>
          <p:cNvPr id="3" name="Objet 2">
            <a:extLst>
              <a:ext uri="{FF2B5EF4-FFF2-40B4-BE49-F238E27FC236}">
                <a16:creationId xmlns:a16="http://schemas.microsoft.com/office/drawing/2014/main" id="{0757DDD8-EC65-4DFC-AA9F-0EA9D9A39E1B}"/>
              </a:ext>
            </a:extLst>
          </p:cNvPr>
          <p:cNvGraphicFramePr>
            <a:graphicFrameLocks noChangeAspect="1"/>
          </p:cNvGraphicFramePr>
          <p:nvPr>
            <p:extLst>
              <p:ext uri="{D42A27DB-BD31-4B8C-83A1-F6EECF244321}">
                <p14:modId xmlns:p14="http://schemas.microsoft.com/office/powerpoint/2010/main" val="4222138073"/>
              </p:ext>
            </p:extLst>
          </p:nvPr>
        </p:nvGraphicFramePr>
        <p:xfrm>
          <a:off x="4114798" y="2911583"/>
          <a:ext cx="914400" cy="792163"/>
        </p:xfrm>
        <a:graphic>
          <a:graphicData uri="http://schemas.openxmlformats.org/presentationml/2006/ole">
            <mc:AlternateContent xmlns:mc="http://schemas.openxmlformats.org/markup-compatibility/2006">
              <mc:Choice xmlns:v="urn:schemas-microsoft-com:vml" Requires="v">
                <p:oleObj spid="_x0000_s1036" name="Worksheet" showAsIcon="1" r:id="rId3" imgW="914400" imgH="792556" progId="Excel.Sheet.12">
                  <p:embed/>
                </p:oleObj>
              </mc:Choice>
              <mc:Fallback>
                <p:oleObj name="Worksheet" showAsIcon="1" r:id="rId3" imgW="914400" imgH="792556" progId="Excel.Sheet.12">
                  <p:embed/>
                  <p:pic>
                    <p:nvPicPr>
                      <p:cNvPr id="0" name=""/>
                      <p:cNvPicPr/>
                      <p:nvPr/>
                    </p:nvPicPr>
                    <p:blipFill>
                      <a:blip r:embed="rId4"/>
                      <a:stretch>
                        <a:fillRect/>
                      </a:stretch>
                    </p:blipFill>
                    <p:spPr>
                      <a:xfrm>
                        <a:off x="4114798" y="2911583"/>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10090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6D4D3EF-5AB7-4568-A5F3-782DFB59B298}"/>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12" name="Espace réservé du pied de page 3">
            <a:extLst>
              <a:ext uri="{FF2B5EF4-FFF2-40B4-BE49-F238E27FC236}">
                <a16:creationId xmlns:a16="http://schemas.microsoft.com/office/drawing/2014/main" id="{8687831F-AEFD-41E5-B57F-5CFDEA415388}"/>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28" name="TextBox 27">
            <a:hlinkClick r:id="rId8" action="ppaction://hlinksldjump"/>
            <a:extLst>
              <a:ext uri="{FF2B5EF4-FFF2-40B4-BE49-F238E27FC236}">
                <a16:creationId xmlns:a16="http://schemas.microsoft.com/office/drawing/2014/main" id="{567103BC-9EC7-4B68-AE44-C4158AFD9ABB}"/>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dirty="0">
                <a:solidFill>
                  <a:schemeClr val="tx1"/>
                </a:solidFill>
                <a:latin typeface="Arial" panose="020B0604020202020204" pitchFamily="34" charset="0"/>
                <a:cs typeface="Arial" panose="020B0604020202020204" pitchFamily="34" charset="0"/>
              </a:rPr>
              <a:t>Rapport de Vote</a:t>
            </a:r>
          </a:p>
        </p:txBody>
      </p:sp>
      <p:sp>
        <p:nvSpPr>
          <p:cNvPr id="29" name="TextBox 28">
            <a:hlinkClick r:id="rId8" action="ppaction://hlinksldjump"/>
            <a:extLst>
              <a:ext uri="{FF2B5EF4-FFF2-40B4-BE49-F238E27FC236}">
                <a16:creationId xmlns:a16="http://schemas.microsoft.com/office/drawing/2014/main" id="{EDF0F48E-8689-4FEF-9348-B9A90E8E1276}"/>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04.</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30" name="TextBox 29">
            <a:hlinkClick r:id="rId8" action="ppaction://hlinksldjump"/>
            <a:extLst>
              <a:ext uri="{FF2B5EF4-FFF2-40B4-BE49-F238E27FC236}">
                <a16:creationId xmlns:a16="http://schemas.microsoft.com/office/drawing/2014/main" id="{33C5EACA-94B3-49B3-B10A-DA7EA3902CF0}"/>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14</a:t>
            </a:r>
            <a:endParaRPr lang="fr-FR" sz="133" b="1" dirty="0">
              <a:solidFill>
                <a:srgbClr val="000000"/>
              </a:solidFill>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0B5910F6-9643-4AA4-902F-57F940E69840}"/>
              </a:ext>
            </a:extLst>
          </p:cNvPr>
          <p:cNvSpPr>
            <a:spLocks noGrp="1"/>
          </p:cNvSpPr>
          <p:nvPr>
            <p:ph type="sldNum" sz="quarter" idx="11"/>
          </p:nvPr>
        </p:nvSpPr>
        <p:spPr/>
        <p:txBody>
          <a:bodyPr/>
          <a:lstStyle/>
          <a:p>
            <a:fld id="{78D5D5FC-A2A2-446A-BED0-1CEF08BE1E1C}" type="slidenum">
              <a:rPr lang="fr-FR" smtClean="0"/>
              <a:pPr/>
              <a:t>19</a:t>
            </a:fld>
            <a:endParaRPr lang="fr-FR" dirty="0"/>
          </a:p>
        </p:txBody>
      </p:sp>
    </p:spTree>
    <p:custDataLst>
      <p:tags r:id="rId1"/>
    </p:custDataLst>
    <p:extLst>
      <p:ext uri="{BB962C8B-B14F-4D97-AF65-F5344CB8AC3E}">
        <p14:creationId xmlns:p14="http://schemas.microsoft.com/office/powerpoint/2010/main" val="50174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5EDB9A7-87F3-BA01-8D06-4DDD08596029}"/>
              </a:ext>
            </a:extLst>
          </p:cNvPr>
          <p:cNvSpPr>
            <a:spLocks noGrp="1"/>
          </p:cNvSpPr>
          <p:nvPr>
            <p:ph type="title"/>
          </p:nvPr>
        </p:nvSpPr>
        <p:spPr/>
        <p:txBody>
          <a:bodyPr/>
          <a:lstStyle/>
          <a:p>
            <a:r>
              <a:rPr lang="fr-FR"/>
              <a:t>Sommaire</a:t>
            </a:r>
            <a:endParaRPr lang="fr-FR" dirty="0"/>
          </a:p>
        </p:txBody>
      </p:sp>
      <p:sp>
        <p:nvSpPr>
          <p:cNvPr id="7" name="Footer Placeholder 6">
            <a:extLst>
              <a:ext uri="{FF2B5EF4-FFF2-40B4-BE49-F238E27FC236}">
                <a16:creationId xmlns:a16="http://schemas.microsoft.com/office/drawing/2014/main" id="{CCBBA805-FD57-3B02-7B72-A8BDA133C205}"/>
              </a:ext>
            </a:extLst>
          </p:cNvPr>
          <p:cNvSpPr>
            <a:spLocks noGrp="1"/>
          </p:cNvSpPr>
          <p:nvPr>
            <p:ph type="ftr" sz="quarter" idx="11"/>
          </p:nvPr>
        </p:nvSpPr>
        <p:spPr/>
        <p:txBody>
          <a:bodyPr/>
          <a:lstStyle/>
          <a:p>
            <a:r>
              <a:rPr lang="de-DE" dirty="0"/>
              <a:t>Amundi Label ISR UCITS ETF – Rapport </a:t>
            </a:r>
            <a:r>
              <a:rPr lang="de-DE" dirty="0" err="1"/>
              <a:t>Annuel</a:t>
            </a:r>
            <a:r>
              <a:rPr lang="de-DE" dirty="0"/>
              <a:t> Label ISR 2024</a:t>
            </a:r>
            <a:endParaRPr lang="fr-FR" dirty="0"/>
          </a:p>
        </p:txBody>
      </p:sp>
      <p:sp>
        <p:nvSpPr>
          <p:cNvPr id="21" name="Espace réservé du pied de page 3">
            <a:extLst>
              <a:ext uri="{FF2B5EF4-FFF2-40B4-BE49-F238E27FC236}">
                <a16:creationId xmlns:a16="http://schemas.microsoft.com/office/drawing/2014/main" id="{CA5D5ECE-E44F-4ED9-BA01-3216AD16340D}"/>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3" name="TextBox 122">
            <a:hlinkClick r:id="rId26" action="ppaction://hlinksldjump"/>
            <a:extLst>
              <a:ext uri="{FF2B5EF4-FFF2-40B4-BE49-F238E27FC236}">
                <a16:creationId xmlns:a16="http://schemas.microsoft.com/office/drawing/2014/main" id="{032CC33A-39DA-48A7-AA55-A82C836F9BE8}"/>
              </a:ext>
            </a:extLst>
          </p:cNvPr>
          <p:cNvSpPr txBox="1"/>
          <p:nvPr>
            <p:custDataLst>
              <p:tags r:id="rId3"/>
            </p:custDataLst>
          </p:nvPr>
        </p:nvSpPr>
        <p:spPr>
          <a:xfrm>
            <a:off x="1152000" y="2102402"/>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La gamme d’ETF Actifs labellisés</a:t>
            </a:r>
          </a:p>
        </p:txBody>
      </p:sp>
      <p:sp>
        <p:nvSpPr>
          <p:cNvPr id="124" name="TextBox 123">
            <a:hlinkClick r:id="rId27" action="ppaction://hlinksldjump"/>
            <a:extLst>
              <a:ext uri="{FF2B5EF4-FFF2-40B4-BE49-F238E27FC236}">
                <a16:creationId xmlns:a16="http://schemas.microsoft.com/office/drawing/2014/main" id="{097697B6-5BCA-43E0-BEB7-6AECD7E8F080}"/>
              </a:ext>
            </a:extLst>
          </p:cNvPr>
          <p:cNvSpPr txBox="1"/>
          <p:nvPr>
            <p:custDataLst>
              <p:tags r:id="rId4"/>
            </p:custDataLst>
          </p:nvPr>
        </p:nvSpPr>
        <p:spPr>
          <a:xfrm>
            <a:off x="1152000" y="2518899"/>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 performance ESG</a:t>
            </a:r>
          </a:p>
        </p:txBody>
      </p:sp>
      <p:sp>
        <p:nvSpPr>
          <p:cNvPr id="125" name="TextBox 124">
            <a:hlinkClick r:id="rId28" action="ppaction://hlinksldjump"/>
            <a:extLst>
              <a:ext uri="{FF2B5EF4-FFF2-40B4-BE49-F238E27FC236}">
                <a16:creationId xmlns:a16="http://schemas.microsoft.com/office/drawing/2014/main" id="{213803B2-6670-404D-B58F-EF857DC839BE}"/>
              </a:ext>
            </a:extLst>
          </p:cNvPr>
          <p:cNvSpPr txBox="1"/>
          <p:nvPr>
            <p:custDataLst>
              <p:tags r:id="rId5"/>
            </p:custDataLst>
          </p:nvPr>
        </p:nvSpPr>
        <p:spPr>
          <a:xfrm>
            <a:off x="1152000" y="2935396"/>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sur les Principales</a:t>
            </a:r>
            <a:r>
              <a:rPr lang="fr-FR" sz="1733" b="1" cap="none" dirty="0">
                <a:solidFill>
                  <a:schemeClr val="tx1"/>
                </a:solidFill>
                <a:latin typeface="Arial" panose="020B0604020202020204" pitchFamily="34" charset="0"/>
                <a:cs typeface="Arial" panose="020B0604020202020204" pitchFamily="34" charset="0"/>
              </a:rPr>
              <a:t> Incidences Négatives</a:t>
            </a:r>
            <a:endParaRPr lang="fr-FR" sz="1733" b="1" cap="none" baseline="0" dirty="0">
              <a:solidFill>
                <a:schemeClr val="tx1"/>
              </a:solidFill>
              <a:latin typeface="Arial" panose="020B0604020202020204" pitchFamily="34" charset="0"/>
              <a:cs typeface="Arial" panose="020B0604020202020204" pitchFamily="34" charset="0"/>
            </a:endParaRPr>
          </a:p>
        </p:txBody>
      </p:sp>
      <p:sp>
        <p:nvSpPr>
          <p:cNvPr id="126" name="TextBox 125">
            <a:hlinkClick r:id="rId29" action="ppaction://hlinksldjump"/>
            <a:extLst>
              <a:ext uri="{FF2B5EF4-FFF2-40B4-BE49-F238E27FC236}">
                <a16:creationId xmlns:a16="http://schemas.microsoft.com/office/drawing/2014/main" id="{793CB7F9-1CE9-46E0-A89D-B54221DF88CC}"/>
              </a:ext>
            </a:extLst>
          </p:cNvPr>
          <p:cNvSpPr txBox="1"/>
          <p:nvPr>
            <p:custDataLst>
              <p:tags r:id="rId6"/>
            </p:custDataLst>
          </p:nvPr>
        </p:nvSpPr>
        <p:spPr>
          <a:xfrm>
            <a:off x="1152000" y="3351893"/>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 Vote</a:t>
            </a:r>
          </a:p>
        </p:txBody>
      </p:sp>
      <p:sp>
        <p:nvSpPr>
          <p:cNvPr id="127" name="TextBox 126">
            <a:hlinkClick r:id="rId30" action="ppaction://hlinksldjump"/>
            <a:extLst>
              <a:ext uri="{FF2B5EF4-FFF2-40B4-BE49-F238E27FC236}">
                <a16:creationId xmlns:a16="http://schemas.microsoft.com/office/drawing/2014/main" id="{9642C859-7C1A-4A69-910B-C256DB2C2086}"/>
              </a:ext>
            </a:extLst>
          </p:cNvPr>
          <p:cNvSpPr txBox="1"/>
          <p:nvPr>
            <p:custDataLst>
              <p:tags r:id="rId7"/>
            </p:custDataLst>
          </p:nvPr>
        </p:nvSpPr>
        <p:spPr>
          <a:xfrm>
            <a:off x="1152000" y="3760242"/>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d’Engagement</a:t>
            </a:r>
          </a:p>
        </p:txBody>
      </p:sp>
      <p:sp>
        <p:nvSpPr>
          <p:cNvPr id="128" name="TextBox 127">
            <a:hlinkClick r:id="rId31" action="ppaction://hlinksldjump"/>
            <a:extLst>
              <a:ext uri="{FF2B5EF4-FFF2-40B4-BE49-F238E27FC236}">
                <a16:creationId xmlns:a16="http://schemas.microsoft.com/office/drawing/2014/main" id="{51EDBBBE-4977-4966-993A-D188EDBD7BFF}"/>
              </a:ext>
            </a:extLst>
          </p:cNvPr>
          <p:cNvSpPr txBox="1"/>
          <p:nvPr>
            <p:custDataLst>
              <p:tags r:id="rId8"/>
            </p:custDataLst>
          </p:nvPr>
        </p:nvSpPr>
        <p:spPr>
          <a:xfrm>
            <a:off x="1152000" y="4562074"/>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Risques et Informations importantes</a:t>
            </a:r>
          </a:p>
        </p:txBody>
      </p:sp>
      <p:sp>
        <p:nvSpPr>
          <p:cNvPr id="129" name="TextBox 128">
            <a:hlinkClick r:id="rId26" action="ppaction://hlinksldjump"/>
            <a:extLst>
              <a:ext uri="{FF2B5EF4-FFF2-40B4-BE49-F238E27FC236}">
                <a16:creationId xmlns:a16="http://schemas.microsoft.com/office/drawing/2014/main" id="{509DF79F-E1BC-472E-9671-FC96699877F9}"/>
              </a:ext>
            </a:extLst>
          </p:cNvPr>
          <p:cNvSpPr txBox="1"/>
          <p:nvPr>
            <p:custDataLst>
              <p:tags r:id="rId9"/>
            </p:custDataLst>
          </p:nvPr>
        </p:nvSpPr>
        <p:spPr>
          <a:xfrm>
            <a:off x="900000" y="2102402"/>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01.</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0" name="TextBox 129">
            <a:hlinkClick r:id="rId27" action="ppaction://hlinksldjump"/>
            <a:extLst>
              <a:ext uri="{FF2B5EF4-FFF2-40B4-BE49-F238E27FC236}">
                <a16:creationId xmlns:a16="http://schemas.microsoft.com/office/drawing/2014/main" id="{0CC61F6E-FF2D-40F6-9A6D-AC8B34DDC15E}"/>
              </a:ext>
            </a:extLst>
          </p:cNvPr>
          <p:cNvSpPr txBox="1"/>
          <p:nvPr>
            <p:custDataLst>
              <p:tags r:id="rId10"/>
            </p:custDataLst>
          </p:nvPr>
        </p:nvSpPr>
        <p:spPr>
          <a:xfrm>
            <a:off x="900000" y="2518899"/>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02.</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1" name="TextBox 130">
            <a:hlinkClick r:id="rId28" action="ppaction://hlinksldjump"/>
            <a:extLst>
              <a:ext uri="{FF2B5EF4-FFF2-40B4-BE49-F238E27FC236}">
                <a16:creationId xmlns:a16="http://schemas.microsoft.com/office/drawing/2014/main" id="{438467BD-049D-4C2E-A39A-E0A0F7DB8D39}"/>
              </a:ext>
            </a:extLst>
          </p:cNvPr>
          <p:cNvSpPr txBox="1"/>
          <p:nvPr>
            <p:custDataLst>
              <p:tags r:id="rId11"/>
            </p:custDataLst>
          </p:nvPr>
        </p:nvSpPr>
        <p:spPr>
          <a:xfrm>
            <a:off x="900000" y="2935396"/>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03.</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2" name="TextBox 131">
            <a:hlinkClick r:id="rId29" action="ppaction://hlinksldjump"/>
            <a:extLst>
              <a:ext uri="{FF2B5EF4-FFF2-40B4-BE49-F238E27FC236}">
                <a16:creationId xmlns:a16="http://schemas.microsoft.com/office/drawing/2014/main" id="{0083719C-871E-46AE-8B71-5C32D5DA41EB}"/>
              </a:ext>
            </a:extLst>
          </p:cNvPr>
          <p:cNvSpPr txBox="1"/>
          <p:nvPr>
            <p:custDataLst>
              <p:tags r:id="rId12"/>
            </p:custDataLst>
          </p:nvPr>
        </p:nvSpPr>
        <p:spPr>
          <a:xfrm>
            <a:off x="900000" y="3351893"/>
            <a:ext cx="288000" cy="240000"/>
          </a:xfrm>
          <a:prstGeom prst="rect">
            <a:avLst/>
          </a:prstGeom>
          <a:noFill/>
          <a:ln>
            <a:noFill/>
          </a:ln>
        </p:spPr>
        <p:txBody>
          <a:bodyPr vert="horz" wrap="none" lIns="0" tIns="0" rIns="0" bIns="0" rtlCol="0" anchor="t" anchorCtr="0">
            <a:noAutofit/>
          </a:bodyPr>
          <a:lstStyle/>
          <a:p>
            <a:pPr algn="l"/>
            <a:r>
              <a:rPr lang="fr-FR" sz="1733" b="1" cap="none" baseline="0">
                <a:solidFill>
                  <a:srgbClr val="00A0E3"/>
                </a:solidFill>
                <a:latin typeface="Arial" panose="020B0604020202020204" pitchFamily="34" charset="0"/>
                <a:cs typeface="Arial" panose="020B0604020202020204" pitchFamily="34" charset="0"/>
              </a:rPr>
              <a:t>04.</a:t>
            </a:r>
            <a:endParaRPr lang="fr-FR" sz="1733" b="1" cap="none" baseline="0" dirty="0">
              <a:solidFill>
                <a:srgbClr val="00A0E3"/>
              </a:solidFill>
              <a:latin typeface="Arial" panose="020B0604020202020204" pitchFamily="34" charset="0"/>
              <a:cs typeface="Arial" panose="020B0604020202020204" pitchFamily="34" charset="0"/>
            </a:endParaRPr>
          </a:p>
        </p:txBody>
      </p:sp>
      <p:sp>
        <p:nvSpPr>
          <p:cNvPr id="133" name="TextBox 132">
            <a:hlinkClick r:id="rId30" action="ppaction://hlinksldjump"/>
            <a:extLst>
              <a:ext uri="{FF2B5EF4-FFF2-40B4-BE49-F238E27FC236}">
                <a16:creationId xmlns:a16="http://schemas.microsoft.com/office/drawing/2014/main" id="{004E4053-CD03-4C0A-901D-646E21E3CFDC}"/>
              </a:ext>
            </a:extLst>
          </p:cNvPr>
          <p:cNvSpPr txBox="1"/>
          <p:nvPr>
            <p:custDataLst>
              <p:tags r:id="rId13"/>
            </p:custDataLst>
          </p:nvPr>
        </p:nvSpPr>
        <p:spPr>
          <a:xfrm>
            <a:off x="900000" y="3760242"/>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05.</a:t>
            </a:r>
          </a:p>
        </p:txBody>
      </p:sp>
      <p:sp>
        <p:nvSpPr>
          <p:cNvPr id="134" name="TextBox 133">
            <a:hlinkClick r:id="rId31" action="ppaction://hlinksldjump"/>
            <a:extLst>
              <a:ext uri="{FF2B5EF4-FFF2-40B4-BE49-F238E27FC236}">
                <a16:creationId xmlns:a16="http://schemas.microsoft.com/office/drawing/2014/main" id="{3D529090-E077-4692-8A04-1D792C70EDDC}"/>
              </a:ext>
            </a:extLst>
          </p:cNvPr>
          <p:cNvSpPr txBox="1"/>
          <p:nvPr>
            <p:custDataLst>
              <p:tags r:id="rId14"/>
            </p:custDataLst>
          </p:nvPr>
        </p:nvSpPr>
        <p:spPr>
          <a:xfrm>
            <a:off x="900000" y="4562074"/>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07.</a:t>
            </a:r>
          </a:p>
        </p:txBody>
      </p:sp>
      <p:sp>
        <p:nvSpPr>
          <p:cNvPr id="135" name="TextBox 134">
            <a:hlinkClick r:id="rId26" action="ppaction://hlinksldjump"/>
            <a:extLst>
              <a:ext uri="{FF2B5EF4-FFF2-40B4-BE49-F238E27FC236}">
                <a16:creationId xmlns:a16="http://schemas.microsoft.com/office/drawing/2014/main" id="{D351D6CC-0ED6-4020-95D4-45AB00F8501A}"/>
              </a:ext>
            </a:extLst>
          </p:cNvPr>
          <p:cNvSpPr txBox="1"/>
          <p:nvPr>
            <p:custDataLst>
              <p:tags r:id="rId15"/>
            </p:custDataLst>
          </p:nvPr>
        </p:nvSpPr>
        <p:spPr>
          <a:xfrm>
            <a:off x="8674613" y="2102402"/>
            <a:ext cx="36000" cy="240000"/>
          </a:xfrm>
          <a:prstGeom prst="rect">
            <a:avLst/>
          </a:prstGeom>
          <a:noFill/>
        </p:spPr>
        <p:txBody>
          <a:bodyPr vert="horz" wrap="none" lIns="0" tIns="0" rIns="0" bIns="0" rtlCol="0" anchor="t" anchorCtr="0">
            <a:noAutofit/>
          </a:bodyPr>
          <a:lstStyle/>
          <a:p>
            <a:pPr algn="r"/>
            <a:r>
              <a:rPr lang="fr-FR" sz="1733" dirty="0">
                <a:solidFill>
                  <a:srgbClr val="00A0E3"/>
                </a:solidFill>
                <a:latin typeface="Arial" panose="020B0604020202020204" pitchFamily="34" charset="0"/>
                <a:cs typeface="Arial" panose="020B0604020202020204" pitchFamily="34" charset="0"/>
              </a:rPr>
              <a:t>3</a:t>
            </a:r>
            <a:endParaRPr lang="fr-FR" sz="1733" b="0" cap="none" baseline="0" dirty="0">
              <a:solidFill>
                <a:srgbClr val="00A0E3"/>
              </a:solidFill>
              <a:latin typeface="Arial" panose="020B0604020202020204" pitchFamily="34" charset="0"/>
              <a:cs typeface="Arial" panose="020B0604020202020204" pitchFamily="34" charset="0"/>
            </a:endParaRPr>
          </a:p>
        </p:txBody>
      </p:sp>
      <p:sp>
        <p:nvSpPr>
          <p:cNvPr id="136" name="TextBox 135">
            <a:hlinkClick r:id="rId27" action="ppaction://hlinksldjump"/>
            <a:extLst>
              <a:ext uri="{FF2B5EF4-FFF2-40B4-BE49-F238E27FC236}">
                <a16:creationId xmlns:a16="http://schemas.microsoft.com/office/drawing/2014/main" id="{CF464C77-6CD0-4370-A46E-D14B2F4841C7}"/>
              </a:ext>
            </a:extLst>
          </p:cNvPr>
          <p:cNvSpPr txBox="1"/>
          <p:nvPr>
            <p:custDataLst>
              <p:tags r:id="rId16"/>
            </p:custDataLst>
          </p:nvPr>
        </p:nvSpPr>
        <p:spPr>
          <a:xfrm>
            <a:off x="8674613" y="2518899"/>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9</a:t>
            </a:r>
          </a:p>
        </p:txBody>
      </p:sp>
      <p:sp>
        <p:nvSpPr>
          <p:cNvPr id="137" name="TextBox 136">
            <a:hlinkClick r:id="rId28" action="ppaction://hlinksldjump"/>
            <a:extLst>
              <a:ext uri="{FF2B5EF4-FFF2-40B4-BE49-F238E27FC236}">
                <a16:creationId xmlns:a16="http://schemas.microsoft.com/office/drawing/2014/main" id="{F3E8407D-FC94-42D0-854B-9691D3FC0D39}"/>
              </a:ext>
            </a:extLst>
          </p:cNvPr>
          <p:cNvSpPr txBox="1"/>
          <p:nvPr>
            <p:custDataLst>
              <p:tags r:id="rId17"/>
            </p:custDataLst>
          </p:nvPr>
        </p:nvSpPr>
        <p:spPr>
          <a:xfrm>
            <a:off x="8674613" y="2935396"/>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17</a:t>
            </a:r>
          </a:p>
        </p:txBody>
      </p:sp>
      <p:sp>
        <p:nvSpPr>
          <p:cNvPr id="138" name="TextBox 137">
            <a:hlinkClick r:id="rId29" action="ppaction://hlinksldjump"/>
            <a:extLst>
              <a:ext uri="{FF2B5EF4-FFF2-40B4-BE49-F238E27FC236}">
                <a16:creationId xmlns:a16="http://schemas.microsoft.com/office/drawing/2014/main" id="{D9B034BA-E2E5-4EC1-841E-62641D4B6165}"/>
              </a:ext>
            </a:extLst>
          </p:cNvPr>
          <p:cNvSpPr txBox="1"/>
          <p:nvPr>
            <p:custDataLst>
              <p:tags r:id="rId18"/>
            </p:custDataLst>
          </p:nvPr>
        </p:nvSpPr>
        <p:spPr>
          <a:xfrm>
            <a:off x="8674613" y="3351893"/>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19</a:t>
            </a:r>
          </a:p>
        </p:txBody>
      </p:sp>
      <p:sp>
        <p:nvSpPr>
          <p:cNvPr id="139" name="TextBox 138">
            <a:hlinkClick r:id="rId30" action="ppaction://hlinksldjump"/>
            <a:extLst>
              <a:ext uri="{FF2B5EF4-FFF2-40B4-BE49-F238E27FC236}">
                <a16:creationId xmlns:a16="http://schemas.microsoft.com/office/drawing/2014/main" id="{AC3A0BDA-AE00-4044-97EF-5C50EDF44FA7}"/>
              </a:ext>
            </a:extLst>
          </p:cNvPr>
          <p:cNvSpPr txBox="1"/>
          <p:nvPr>
            <p:custDataLst>
              <p:tags r:id="rId19"/>
            </p:custDataLst>
          </p:nvPr>
        </p:nvSpPr>
        <p:spPr>
          <a:xfrm>
            <a:off x="8674613" y="3760242"/>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21</a:t>
            </a:r>
          </a:p>
        </p:txBody>
      </p:sp>
      <p:sp>
        <p:nvSpPr>
          <p:cNvPr id="140" name="TextBox 139">
            <a:hlinkClick r:id="rId31" action="ppaction://hlinksldjump"/>
            <a:extLst>
              <a:ext uri="{FF2B5EF4-FFF2-40B4-BE49-F238E27FC236}">
                <a16:creationId xmlns:a16="http://schemas.microsoft.com/office/drawing/2014/main" id="{BCAA6DD9-6986-4DE3-9CB4-AF77EDC94B6B}"/>
              </a:ext>
            </a:extLst>
          </p:cNvPr>
          <p:cNvSpPr txBox="1"/>
          <p:nvPr>
            <p:custDataLst>
              <p:tags r:id="rId20"/>
            </p:custDataLst>
          </p:nvPr>
        </p:nvSpPr>
        <p:spPr>
          <a:xfrm>
            <a:off x="8674613" y="4562074"/>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31</a:t>
            </a:r>
          </a:p>
        </p:txBody>
      </p:sp>
      <p:sp>
        <p:nvSpPr>
          <p:cNvPr id="141" name="Slide Number Placeholder 140">
            <a:extLst>
              <a:ext uri="{FF2B5EF4-FFF2-40B4-BE49-F238E27FC236}">
                <a16:creationId xmlns:a16="http://schemas.microsoft.com/office/drawing/2014/main" id="{609DF855-84FA-456E-BE34-DB8CD91DAE2D}"/>
              </a:ext>
            </a:extLst>
          </p:cNvPr>
          <p:cNvSpPr>
            <a:spLocks noGrp="1"/>
          </p:cNvSpPr>
          <p:nvPr>
            <p:ph type="sldNum" sz="quarter" idx="10"/>
          </p:nvPr>
        </p:nvSpPr>
        <p:spPr/>
        <p:txBody>
          <a:bodyPr/>
          <a:lstStyle/>
          <a:p>
            <a:fld id="{78D5D5FC-A2A2-446A-BED0-1CEF08BE1E1C}" type="slidenum">
              <a:rPr lang="fr-FR" smtClean="0"/>
              <a:pPr/>
              <a:t>2</a:t>
            </a:fld>
            <a:endParaRPr lang="fr-FR" dirty="0"/>
          </a:p>
        </p:txBody>
      </p:sp>
      <p:sp>
        <p:nvSpPr>
          <p:cNvPr id="24" name="TextBox 126">
            <a:hlinkClick r:id="rId30" action="ppaction://hlinksldjump"/>
            <a:extLst>
              <a:ext uri="{FF2B5EF4-FFF2-40B4-BE49-F238E27FC236}">
                <a16:creationId xmlns:a16="http://schemas.microsoft.com/office/drawing/2014/main" id="{9642C859-7C1A-4A69-910B-C256DB2C2086}"/>
              </a:ext>
            </a:extLst>
          </p:cNvPr>
          <p:cNvSpPr txBox="1"/>
          <p:nvPr>
            <p:custDataLst>
              <p:tags r:id="rId21"/>
            </p:custDataLst>
          </p:nvPr>
        </p:nvSpPr>
        <p:spPr>
          <a:xfrm>
            <a:off x="1152000" y="4161158"/>
            <a:ext cx="7416000" cy="240000"/>
          </a:xfrm>
          <a:prstGeom prst="rect">
            <a:avLst/>
          </a:prstGeom>
          <a:noFill/>
          <a:ln>
            <a:noFill/>
          </a:ln>
        </p:spPr>
        <p:txBody>
          <a:bodyPr vert="horz" wrap="square" lIns="96000" tIns="0" rIns="240000" bIns="0" rtlCol="0" anchor="t" anchorCtr="0">
            <a:noAutofit/>
          </a:bodyPr>
          <a:lstStyle/>
          <a:p>
            <a:pPr algn="l"/>
            <a:r>
              <a:rPr lang="fr-FR" sz="1733" b="1" cap="none" baseline="0" dirty="0">
                <a:solidFill>
                  <a:schemeClr val="tx1"/>
                </a:solidFill>
                <a:latin typeface="Arial" panose="020B0604020202020204" pitchFamily="34" charset="0"/>
                <a:cs typeface="Arial" panose="020B0604020202020204" pitchFamily="34" charset="0"/>
              </a:rPr>
              <a:t>Rapport sur</a:t>
            </a:r>
            <a:r>
              <a:rPr lang="fr-FR" sz="1733" b="1" cap="none" dirty="0">
                <a:solidFill>
                  <a:schemeClr val="tx1"/>
                </a:solidFill>
                <a:latin typeface="Arial" panose="020B0604020202020204" pitchFamily="34" charset="0"/>
                <a:cs typeface="Arial" panose="020B0604020202020204" pitchFamily="34" charset="0"/>
              </a:rPr>
              <a:t> les Plans de Transition Climatiques</a:t>
            </a:r>
            <a:endParaRPr lang="fr-FR" sz="1733" b="1" cap="none" baseline="0" dirty="0">
              <a:solidFill>
                <a:schemeClr val="tx1"/>
              </a:solidFill>
              <a:latin typeface="Arial" panose="020B0604020202020204" pitchFamily="34" charset="0"/>
              <a:cs typeface="Arial" panose="020B0604020202020204" pitchFamily="34" charset="0"/>
            </a:endParaRPr>
          </a:p>
        </p:txBody>
      </p:sp>
      <p:sp>
        <p:nvSpPr>
          <p:cNvPr id="25" name="TextBox 132">
            <a:hlinkClick r:id="rId30" action="ppaction://hlinksldjump"/>
            <a:extLst>
              <a:ext uri="{FF2B5EF4-FFF2-40B4-BE49-F238E27FC236}">
                <a16:creationId xmlns:a16="http://schemas.microsoft.com/office/drawing/2014/main" id="{004E4053-CD03-4C0A-901D-646E21E3CFDC}"/>
              </a:ext>
            </a:extLst>
          </p:cNvPr>
          <p:cNvSpPr txBox="1"/>
          <p:nvPr>
            <p:custDataLst>
              <p:tags r:id="rId22"/>
            </p:custDataLst>
          </p:nvPr>
        </p:nvSpPr>
        <p:spPr>
          <a:xfrm>
            <a:off x="900000" y="4161158"/>
            <a:ext cx="288000" cy="240000"/>
          </a:xfrm>
          <a:prstGeom prst="rect">
            <a:avLst/>
          </a:prstGeom>
          <a:noFill/>
          <a:ln>
            <a:noFill/>
          </a:ln>
        </p:spPr>
        <p:txBody>
          <a:bodyPr vert="horz" wrap="none" lIns="0" tIns="0" rIns="0" bIns="0" rtlCol="0" anchor="t" anchorCtr="0">
            <a:noAutofit/>
          </a:bodyPr>
          <a:lstStyle/>
          <a:p>
            <a:pPr algn="l"/>
            <a:r>
              <a:rPr lang="fr-FR" sz="1733" b="1" cap="none" baseline="0" dirty="0">
                <a:solidFill>
                  <a:srgbClr val="00A0E3"/>
                </a:solidFill>
                <a:latin typeface="Arial" panose="020B0604020202020204" pitchFamily="34" charset="0"/>
                <a:cs typeface="Arial" panose="020B0604020202020204" pitchFamily="34" charset="0"/>
              </a:rPr>
              <a:t>06.</a:t>
            </a:r>
          </a:p>
        </p:txBody>
      </p:sp>
      <p:sp>
        <p:nvSpPr>
          <p:cNvPr id="26" name="TextBox 138">
            <a:hlinkClick r:id="rId30" action="ppaction://hlinksldjump"/>
            <a:extLst>
              <a:ext uri="{FF2B5EF4-FFF2-40B4-BE49-F238E27FC236}">
                <a16:creationId xmlns:a16="http://schemas.microsoft.com/office/drawing/2014/main" id="{AC3A0BDA-AE00-4044-97EF-5C50EDF44FA7}"/>
              </a:ext>
            </a:extLst>
          </p:cNvPr>
          <p:cNvSpPr txBox="1"/>
          <p:nvPr>
            <p:custDataLst>
              <p:tags r:id="rId23"/>
            </p:custDataLst>
          </p:nvPr>
        </p:nvSpPr>
        <p:spPr>
          <a:xfrm>
            <a:off x="8674613" y="4161158"/>
            <a:ext cx="36000" cy="240000"/>
          </a:xfrm>
          <a:prstGeom prst="rect">
            <a:avLst/>
          </a:prstGeom>
          <a:noFill/>
        </p:spPr>
        <p:txBody>
          <a:bodyPr vert="horz" wrap="none" lIns="0" tIns="0" rIns="0" bIns="0" rtlCol="0" anchor="t" anchorCtr="0">
            <a:noAutofit/>
          </a:bodyPr>
          <a:lstStyle/>
          <a:p>
            <a:pPr algn="r"/>
            <a:r>
              <a:rPr lang="fr-FR" sz="1733" b="0" cap="none" baseline="0" dirty="0">
                <a:solidFill>
                  <a:srgbClr val="00A0E3"/>
                </a:solidFill>
                <a:latin typeface="Arial" panose="020B0604020202020204" pitchFamily="34" charset="0"/>
                <a:cs typeface="Arial" panose="020B0604020202020204" pitchFamily="34" charset="0"/>
              </a:rPr>
              <a:t>25</a:t>
            </a:r>
          </a:p>
        </p:txBody>
      </p:sp>
    </p:spTree>
    <p:custDataLst>
      <p:tags r:id="rId1"/>
    </p:custDataLst>
    <p:extLst>
      <p:ext uri="{BB962C8B-B14F-4D97-AF65-F5344CB8AC3E}">
        <p14:creationId xmlns:p14="http://schemas.microsoft.com/office/powerpoint/2010/main" val="386232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20</a:t>
            </a:fld>
            <a:endParaRPr lang="fr-FR" dirty="0"/>
          </a:p>
        </p:txBody>
      </p:sp>
      <p:sp>
        <p:nvSpPr>
          <p:cNvPr id="6" name="Titre 5"/>
          <p:cNvSpPr>
            <a:spLocks noGrp="1"/>
          </p:cNvSpPr>
          <p:nvPr>
            <p:ph type="title"/>
          </p:nvPr>
        </p:nvSpPr>
        <p:spPr/>
        <p:txBody>
          <a:bodyPr/>
          <a:lstStyle/>
          <a:p>
            <a:r>
              <a:rPr lang="fr-FR" dirty="0"/>
              <a:t>Rapports de vote</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sp>
        <p:nvSpPr>
          <p:cNvPr id="7" name="Espace réservé du contenu 6"/>
          <p:cNvSpPr>
            <a:spLocks noGrp="1"/>
          </p:cNvSpPr>
          <p:nvPr>
            <p:ph sz="quarter" idx="11"/>
          </p:nvPr>
        </p:nvSpPr>
        <p:spPr>
          <a:xfrm>
            <a:off x="539999" y="1038497"/>
            <a:ext cx="8199051" cy="5087983"/>
          </a:xfrm>
        </p:spPr>
        <p:txBody>
          <a:bodyPr/>
          <a:lstStyle/>
          <a:p>
            <a:r>
              <a:rPr lang="fr-FR" dirty="0"/>
              <a:t>Amundi Label ISR Actions Europe UCITS ETF : </a:t>
            </a:r>
          </a:p>
          <a:p>
            <a:pPr lvl="2"/>
            <a:r>
              <a:rPr lang="fr-FR" dirty="0"/>
              <a:t>Le fonds ayant été lancé en novembre 2024, le rapport de vote 2024 n’est pas encore disponible</a:t>
            </a:r>
          </a:p>
          <a:p>
            <a:pPr lvl="2"/>
            <a:endParaRPr lang="fr-FR" dirty="0"/>
          </a:p>
          <a:p>
            <a:r>
              <a:rPr lang="fr-FR" dirty="0"/>
              <a:t>Amundi Label ISR Actions Monde UCITS ETF</a:t>
            </a:r>
          </a:p>
          <a:p>
            <a:pPr lvl="2"/>
            <a:r>
              <a:rPr lang="fr-FR" dirty="0"/>
              <a:t>Le fonds ayant été lancé en novembre 2024, le rapport de vote 2024 n’est pas encore disponible</a:t>
            </a:r>
          </a:p>
          <a:p>
            <a:pPr lvl="2"/>
            <a:endParaRPr lang="fr-FR" dirty="0"/>
          </a:p>
          <a:p>
            <a:r>
              <a:rPr lang="fr-FR" dirty="0"/>
              <a:t>Amundi Label ISR Actions USA UCITS ETF</a:t>
            </a:r>
          </a:p>
          <a:p>
            <a:pPr lvl="2"/>
            <a:r>
              <a:rPr lang="fr-FR" dirty="0"/>
              <a:t>Le fonds ayant été lancé en novembre 2024, le rapport de vote 2024 n’est pas encore disponible</a:t>
            </a:r>
          </a:p>
          <a:p>
            <a:pPr lvl="2"/>
            <a:endParaRPr lang="fr-FR" dirty="0"/>
          </a:p>
          <a:p>
            <a:r>
              <a:rPr lang="fr-FR" dirty="0"/>
              <a:t>Amundi Label ISR Crédit EUR UCITS ETF</a:t>
            </a:r>
          </a:p>
          <a:p>
            <a:pPr lvl="2"/>
            <a:r>
              <a:rPr lang="fr-FR" dirty="0"/>
              <a:t>Le fonds ayant été lancé en novembre 2024, le rapport de vote 2024 n’est pas encore disponible</a:t>
            </a:r>
          </a:p>
          <a:p>
            <a:pPr lvl="2"/>
            <a:endParaRPr lang="fr-FR" dirty="0"/>
          </a:p>
          <a:p>
            <a:r>
              <a:rPr lang="fr-FR" dirty="0"/>
              <a:t>Amundi Label ISR Crédit USD UCITS ETF</a:t>
            </a:r>
          </a:p>
          <a:p>
            <a:pPr lvl="2"/>
            <a:r>
              <a:rPr lang="fr-FR" dirty="0"/>
              <a:t>Les fonds obligataires ne pouvant voter aux </a:t>
            </a:r>
            <a:r>
              <a:rPr lang="fr-FR" dirty="0" err="1"/>
              <a:t>AGs</a:t>
            </a:r>
            <a:r>
              <a:rPr lang="fr-FR" dirty="0"/>
              <a:t>, le rapport de vote n’est pas disponible</a:t>
            </a:r>
          </a:p>
          <a:p>
            <a:pPr marL="360000" lvl="2" indent="0">
              <a:buNone/>
            </a:pPr>
            <a:endParaRPr lang="fr-FR" dirty="0"/>
          </a:p>
          <a:p>
            <a:r>
              <a:rPr lang="fr-FR" dirty="0"/>
              <a:t>Amundi Label ISR Actions Japon UCITS ETF</a:t>
            </a:r>
          </a:p>
          <a:p>
            <a:pPr lvl="2"/>
            <a:r>
              <a:rPr lang="fr-FR" dirty="0"/>
              <a:t>Les fonds obligataires ne pouvant voter aux </a:t>
            </a:r>
            <a:r>
              <a:rPr lang="fr-FR" dirty="0" err="1"/>
              <a:t>AGs</a:t>
            </a:r>
            <a:r>
              <a:rPr lang="fr-FR" dirty="0"/>
              <a:t>, le rapport de vote n’est pas disponible</a:t>
            </a:r>
          </a:p>
          <a:p>
            <a:pPr lvl="2"/>
            <a:endParaRPr lang="fr-FR" dirty="0"/>
          </a:p>
        </p:txBody>
      </p:sp>
    </p:spTree>
    <p:extLst>
      <p:ext uri="{BB962C8B-B14F-4D97-AF65-F5344CB8AC3E}">
        <p14:creationId xmlns:p14="http://schemas.microsoft.com/office/powerpoint/2010/main" val="4714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F7708E2-4793-4459-98A5-37CAA4464D29}"/>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11" name="Espace réservé du pied de page 3">
            <a:extLst>
              <a:ext uri="{FF2B5EF4-FFF2-40B4-BE49-F238E27FC236}">
                <a16:creationId xmlns:a16="http://schemas.microsoft.com/office/drawing/2014/main" id="{6F797C8E-9F6D-4134-AC15-4B221E2A8398}"/>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TextBox 18">
            <a:hlinkClick r:id="rId8" action="ppaction://hlinksldjump"/>
            <a:extLst>
              <a:ext uri="{FF2B5EF4-FFF2-40B4-BE49-F238E27FC236}">
                <a16:creationId xmlns:a16="http://schemas.microsoft.com/office/drawing/2014/main" id="{DD7F636E-464E-4AF9-ADF3-A6E4997FA131}"/>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dirty="0">
                <a:solidFill>
                  <a:schemeClr val="tx1"/>
                </a:solidFill>
                <a:latin typeface="Arial" panose="020B0604020202020204" pitchFamily="34" charset="0"/>
                <a:cs typeface="Arial" panose="020B0604020202020204" pitchFamily="34" charset="0"/>
              </a:rPr>
              <a:t>Rapport d’Engagement</a:t>
            </a:r>
          </a:p>
        </p:txBody>
      </p:sp>
      <p:sp>
        <p:nvSpPr>
          <p:cNvPr id="20" name="TextBox 19">
            <a:hlinkClick r:id="rId8" action="ppaction://hlinksldjump"/>
            <a:extLst>
              <a:ext uri="{FF2B5EF4-FFF2-40B4-BE49-F238E27FC236}">
                <a16:creationId xmlns:a16="http://schemas.microsoft.com/office/drawing/2014/main" id="{32EB8EF5-D2FB-4AF3-B93F-E403E7D2D877}"/>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05.</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1" name="TextBox 20">
            <a:hlinkClick r:id="rId8" action="ppaction://hlinksldjump"/>
            <a:extLst>
              <a:ext uri="{FF2B5EF4-FFF2-40B4-BE49-F238E27FC236}">
                <a16:creationId xmlns:a16="http://schemas.microsoft.com/office/drawing/2014/main" id="{AB535096-B7EE-465A-A0DB-1DBC3DD8695B}"/>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29</a:t>
            </a:r>
            <a:endParaRPr lang="fr-FR" sz="133" b="1" dirty="0">
              <a:solidFill>
                <a:srgbClr val="000000"/>
              </a:solidFill>
              <a:latin typeface="Arial" panose="020B0604020202020204" pitchFamily="34" charset="0"/>
              <a:cs typeface="Arial" panose="020B0604020202020204" pitchFamily="34" charset="0"/>
            </a:endParaRPr>
          </a:p>
        </p:txBody>
      </p:sp>
      <p:sp>
        <p:nvSpPr>
          <p:cNvPr id="23" name="Slide Number Placeholder 22">
            <a:extLst>
              <a:ext uri="{FF2B5EF4-FFF2-40B4-BE49-F238E27FC236}">
                <a16:creationId xmlns:a16="http://schemas.microsoft.com/office/drawing/2014/main" id="{FCF9F9F3-26E6-4A2F-8A39-A5EC2546A9E7}"/>
              </a:ext>
            </a:extLst>
          </p:cNvPr>
          <p:cNvSpPr>
            <a:spLocks noGrp="1"/>
          </p:cNvSpPr>
          <p:nvPr>
            <p:ph type="sldNum" sz="quarter" idx="11"/>
          </p:nvPr>
        </p:nvSpPr>
        <p:spPr/>
        <p:txBody>
          <a:bodyPr/>
          <a:lstStyle/>
          <a:p>
            <a:fld id="{78D5D5FC-A2A2-446A-BED0-1CEF08BE1E1C}" type="slidenum">
              <a:rPr lang="fr-FR" smtClean="0"/>
              <a:pPr/>
              <a:t>21</a:t>
            </a:fld>
            <a:endParaRPr lang="fr-FR" dirty="0"/>
          </a:p>
        </p:txBody>
      </p:sp>
    </p:spTree>
    <p:custDataLst>
      <p:tags r:id="rId1"/>
    </p:custDataLst>
    <p:extLst>
      <p:ext uri="{BB962C8B-B14F-4D97-AF65-F5344CB8AC3E}">
        <p14:creationId xmlns:p14="http://schemas.microsoft.com/office/powerpoint/2010/main" val="4083350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22</a:t>
            </a:fld>
            <a:endParaRPr lang="fr-FR" dirty="0"/>
          </a:p>
        </p:txBody>
      </p:sp>
      <p:sp>
        <p:nvSpPr>
          <p:cNvPr id="6" name="Titre 5"/>
          <p:cNvSpPr>
            <a:spLocks noGrp="1"/>
          </p:cNvSpPr>
          <p:nvPr>
            <p:ph type="title"/>
          </p:nvPr>
        </p:nvSpPr>
        <p:spPr/>
        <p:txBody>
          <a:bodyPr/>
          <a:lstStyle/>
          <a:p>
            <a:r>
              <a:rPr lang="fr-FR" dirty="0"/>
              <a:t>Rapport d’engagement (1)</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pic>
        <p:nvPicPr>
          <p:cNvPr id="3" name="Picture 2"/>
          <p:cNvPicPr>
            <a:picLocks noChangeAspect="1"/>
          </p:cNvPicPr>
          <p:nvPr/>
        </p:nvPicPr>
        <p:blipFill>
          <a:blip r:embed="rId2"/>
          <a:stretch>
            <a:fillRect/>
          </a:stretch>
        </p:blipFill>
        <p:spPr>
          <a:xfrm>
            <a:off x="69669" y="1462614"/>
            <a:ext cx="8987245" cy="3694484"/>
          </a:xfrm>
          <a:prstGeom prst="rect">
            <a:avLst/>
          </a:prstGeom>
        </p:spPr>
      </p:pic>
    </p:spTree>
    <p:extLst>
      <p:ext uri="{BB962C8B-B14F-4D97-AF65-F5344CB8AC3E}">
        <p14:creationId xmlns:p14="http://schemas.microsoft.com/office/powerpoint/2010/main" val="136319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23</a:t>
            </a:fld>
            <a:endParaRPr lang="fr-FR" dirty="0"/>
          </a:p>
        </p:txBody>
      </p:sp>
      <p:sp>
        <p:nvSpPr>
          <p:cNvPr id="6" name="Titre 5"/>
          <p:cNvSpPr>
            <a:spLocks noGrp="1"/>
          </p:cNvSpPr>
          <p:nvPr>
            <p:ph type="title"/>
          </p:nvPr>
        </p:nvSpPr>
        <p:spPr/>
        <p:txBody>
          <a:bodyPr/>
          <a:lstStyle/>
          <a:p>
            <a:r>
              <a:rPr lang="fr-FR" dirty="0"/>
              <a:t>Rapport d’engagement (2)</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pic>
        <p:nvPicPr>
          <p:cNvPr id="7" name="Picture 6"/>
          <p:cNvPicPr>
            <a:picLocks noChangeAspect="1"/>
          </p:cNvPicPr>
          <p:nvPr/>
        </p:nvPicPr>
        <p:blipFill>
          <a:blip r:embed="rId2"/>
          <a:stretch>
            <a:fillRect/>
          </a:stretch>
        </p:blipFill>
        <p:spPr>
          <a:xfrm>
            <a:off x="46571" y="1300375"/>
            <a:ext cx="9034514" cy="4140304"/>
          </a:xfrm>
          <a:prstGeom prst="rect">
            <a:avLst/>
          </a:prstGeom>
        </p:spPr>
      </p:pic>
    </p:spTree>
    <p:extLst>
      <p:ext uri="{BB962C8B-B14F-4D97-AF65-F5344CB8AC3E}">
        <p14:creationId xmlns:p14="http://schemas.microsoft.com/office/powerpoint/2010/main" val="2079827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24</a:t>
            </a:fld>
            <a:endParaRPr lang="fr-FR" dirty="0"/>
          </a:p>
        </p:txBody>
      </p:sp>
      <p:sp>
        <p:nvSpPr>
          <p:cNvPr id="6" name="Titre 5"/>
          <p:cNvSpPr>
            <a:spLocks noGrp="1"/>
          </p:cNvSpPr>
          <p:nvPr>
            <p:ph type="title"/>
          </p:nvPr>
        </p:nvSpPr>
        <p:spPr/>
        <p:txBody>
          <a:bodyPr/>
          <a:lstStyle/>
          <a:p>
            <a:r>
              <a:rPr lang="fr-FR" dirty="0"/>
              <a:t>Rapport d’engagement (3) : Actions d’engagement collectives</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sp>
        <p:nvSpPr>
          <p:cNvPr id="7" name="Espace réservé du contenu 6"/>
          <p:cNvSpPr>
            <a:spLocks noGrp="1"/>
          </p:cNvSpPr>
          <p:nvPr>
            <p:ph sz="quarter" idx="11"/>
          </p:nvPr>
        </p:nvSpPr>
        <p:spPr>
          <a:xfrm>
            <a:off x="135553" y="1196556"/>
            <a:ext cx="3979247" cy="3888000"/>
          </a:xfrm>
        </p:spPr>
        <p:txBody>
          <a:bodyPr/>
          <a:lstStyle/>
          <a:p>
            <a:pPr marL="0" indent="0" algn="just">
              <a:buNone/>
            </a:pPr>
            <a:r>
              <a:rPr lang="fr-FR" sz="1400" dirty="0"/>
              <a:t>En tant qu'investisseur responsable ayant une influence croissante dans la prise en compte des critères ESG, Amundi participe à de nombreuses initiatives en tant que membre ou signataire. Ces initiatives internationales regroupent des investisseurs institutionnels et des professionnels de la gestion d'actifs. Leur objectif est d'encourager les entreprises à améliorer leurs pratiques et leur transparence dans le domaine de la lutte contre le changement climatique et la déforestation, la protection des ressources en eau, la santé, la nutrition dans les pays en développement, etc...			</a:t>
            </a:r>
          </a:p>
          <a:p>
            <a:pPr marL="0" indent="0" algn="just">
              <a:buNone/>
            </a:pPr>
            <a:r>
              <a:rPr lang="fr-FR" sz="1400" dirty="0"/>
              <a:t>De nombreux exemples d'actions d'engagement collectives prises au niveau de la société de gestion sont détaillées (en particulier le degré de participation d'Amundi), dans le rapport d'engagement annuel disponible sur la page (mot clé : Collaborative engagement:) :</a:t>
            </a:r>
          </a:p>
          <a:p>
            <a:pPr marL="0" indent="0" algn="just">
              <a:buNone/>
            </a:pPr>
            <a:r>
              <a:rPr lang="fr-FR" sz="1400" dirty="0">
                <a:hlinkClick r:id="rId2"/>
              </a:rPr>
              <a:t>https://legroupe.amundi.com/documentation-esg</a:t>
            </a:r>
            <a:r>
              <a:rPr lang="fr-FR" sz="1400" dirty="0"/>
              <a:t> </a:t>
            </a: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8544" y="733746"/>
            <a:ext cx="4886325" cy="5476875"/>
          </a:xfrm>
          <a:prstGeom prst="rect">
            <a:avLst/>
          </a:prstGeom>
        </p:spPr>
      </p:pic>
    </p:spTree>
    <p:extLst>
      <p:ext uri="{BB962C8B-B14F-4D97-AF65-F5344CB8AC3E}">
        <p14:creationId xmlns:p14="http://schemas.microsoft.com/office/powerpoint/2010/main" val="2555211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0F613F-3EDF-496B-B7DD-DC1838E11183}"/>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7" name="TextBox 6">
            <a:hlinkClick r:id="rId7" action="ppaction://hlinksldjump"/>
            <a:extLst>
              <a:ext uri="{FF2B5EF4-FFF2-40B4-BE49-F238E27FC236}">
                <a16:creationId xmlns:a16="http://schemas.microsoft.com/office/drawing/2014/main" id="{F53BA11D-EFA6-4F37-94C1-EA2705535419}"/>
              </a:ext>
            </a:extLst>
          </p:cNvPr>
          <p:cNvSpPr txBox="1"/>
          <p:nvPr>
            <p:custDataLst>
              <p:tags r:id="rId2"/>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sur les Plans de Transition Climatiques</a:t>
            </a:r>
          </a:p>
        </p:txBody>
      </p:sp>
      <p:sp>
        <p:nvSpPr>
          <p:cNvPr id="8" name="TextBox 7">
            <a:hlinkClick r:id="rId7" action="ppaction://hlinksldjump"/>
            <a:extLst>
              <a:ext uri="{FF2B5EF4-FFF2-40B4-BE49-F238E27FC236}">
                <a16:creationId xmlns:a16="http://schemas.microsoft.com/office/drawing/2014/main" id="{76C86372-50FF-4472-A9DC-0E650518156C}"/>
              </a:ext>
            </a:extLst>
          </p:cNvPr>
          <p:cNvSpPr txBox="1"/>
          <p:nvPr>
            <p:custDataLst>
              <p:tags r:id="rId3"/>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06.</a:t>
            </a:r>
          </a:p>
        </p:txBody>
      </p:sp>
      <p:sp>
        <p:nvSpPr>
          <p:cNvPr id="9" name="TextBox 8">
            <a:hlinkClick r:id="rId7" action="ppaction://hlinksldjump"/>
            <a:extLst>
              <a:ext uri="{FF2B5EF4-FFF2-40B4-BE49-F238E27FC236}">
                <a16:creationId xmlns:a16="http://schemas.microsoft.com/office/drawing/2014/main" id="{3BAEB32D-A497-483B-969C-B0E46B1EB670}"/>
              </a:ext>
            </a:extLst>
          </p:cNvPr>
          <p:cNvSpPr txBox="1"/>
          <p:nvPr>
            <p:custDataLst>
              <p:tags r:id="rId4"/>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33</a:t>
            </a:r>
            <a:endParaRPr lang="fr-FR" sz="133" b="1" dirty="0">
              <a:solidFill>
                <a:srgbClr val="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243473D-B046-453F-A620-1A2182C9AD25}"/>
              </a:ext>
            </a:extLst>
          </p:cNvPr>
          <p:cNvSpPr>
            <a:spLocks noGrp="1"/>
          </p:cNvSpPr>
          <p:nvPr>
            <p:ph type="sldNum" sz="quarter" idx="11"/>
          </p:nvPr>
        </p:nvSpPr>
        <p:spPr/>
        <p:txBody>
          <a:bodyPr/>
          <a:lstStyle/>
          <a:p>
            <a:fld id="{78D5D5FC-A2A2-446A-BED0-1CEF08BE1E1C}" type="slidenum">
              <a:rPr lang="fr-FR" smtClean="0"/>
              <a:pPr/>
              <a:t>25</a:t>
            </a:fld>
            <a:endParaRPr lang="fr-FR" dirty="0"/>
          </a:p>
        </p:txBody>
      </p:sp>
    </p:spTree>
    <p:custDataLst>
      <p:tags r:id="rId1"/>
    </p:custDataLst>
    <p:extLst>
      <p:ext uri="{BB962C8B-B14F-4D97-AF65-F5344CB8AC3E}">
        <p14:creationId xmlns:p14="http://schemas.microsoft.com/office/powerpoint/2010/main" val="162945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26</a:t>
            </a:fld>
            <a:endParaRPr lang="fr-FR" dirty="0"/>
          </a:p>
        </p:txBody>
      </p:sp>
      <p:sp>
        <p:nvSpPr>
          <p:cNvPr id="6" name="Titre 5"/>
          <p:cNvSpPr>
            <a:spLocks noGrp="1"/>
          </p:cNvSpPr>
          <p:nvPr>
            <p:ph type="title"/>
          </p:nvPr>
        </p:nvSpPr>
        <p:spPr/>
        <p:txBody>
          <a:bodyPr/>
          <a:lstStyle/>
          <a:p>
            <a:r>
              <a:rPr lang="fr-FR" dirty="0"/>
              <a:t>Plans de Transition Climatiques (1) – Exigences V3</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sp>
        <p:nvSpPr>
          <p:cNvPr id="7" name="Espace réservé du contenu 6"/>
          <p:cNvSpPr>
            <a:spLocks noGrp="1"/>
          </p:cNvSpPr>
          <p:nvPr>
            <p:ph sz="quarter" idx="11"/>
          </p:nvPr>
        </p:nvSpPr>
        <p:spPr>
          <a:xfrm>
            <a:off x="540000" y="1161139"/>
            <a:ext cx="8063998" cy="4274861"/>
          </a:xfrm>
        </p:spPr>
        <p:txBody>
          <a:bodyPr/>
          <a:lstStyle/>
          <a:p>
            <a:pPr algn="just"/>
            <a:r>
              <a:rPr lang="fr-FR" dirty="0"/>
              <a:t>L'analyse des plans de transition selon le référentiel « V3 » doit comprendre trois dimensions :</a:t>
            </a:r>
          </a:p>
          <a:p>
            <a:pPr lvl="1"/>
            <a:r>
              <a:rPr lang="fr-FR" dirty="0">
                <a:solidFill>
                  <a:srgbClr val="002060"/>
                </a:solidFill>
              </a:rPr>
              <a:t>analyse des objectifs de réduction des émissions à court, moyen et long terme et leur cohérence avec l'Accord de Paris.</a:t>
            </a:r>
          </a:p>
          <a:p>
            <a:pPr lvl="1"/>
            <a:r>
              <a:rPr lang="fr-FR" dirty="0">
                <a:solidFill>
                  <a:srgbClr val="002060"/>
                </a:solidFill>
              </a:rPr>
              <a:t>analyse des mesures mises en œuvre par l'émetteur pour atteindre ses objectifs (stratégie, plan d'action, etc.).</a:t>
            </a:r>
          </a:p>
          <a:p>
            <a:pPr lvl="1"/>
            <a:r>
              <a:rPr lang="fr-FR" dirty="0">
                <a:solidFill>
                  <a:srgbClr val="002060"/>
                </a:solidFill>
              </a:rPr>
              <a:t>Une analyse de la gouvernance mise en place pour atteindre ces objectifs.</a:t>
            </a:r>
          </a:p>
          <a:p>
            <a:pPr algn="just"/>
            <a:endParaRPr lang="fr-FR" dirty="0"/>
          </a:p>
          <a:p>
            <a:pPr algn="just"/>
            <a:r>
              <a:rPr lang="fr-FR" dirty="0"/>
              <a:t>Pour les deux premiers piliers, Amundi a développé un score interne appelé le « </a:t>
            </a:r>
            <a:r>
              <a:rPr lang="fr-FR" dirty="0" err="1"/>
              <a:t>TransitionScore</a:t>
            </a:r>
            <a:r>
              <a:rPr lang="fr-FR" dirty="0"/>
              <a:t> », complété par une analyse de la gouvernance mise en place par l’émetteur</a:t>
            </a:r>
          </a:p>
          <a:p>
            <a:pPr algn="just"/>
            <a:endParaRPr lang="fr-FR" dirty="0"/>
          </a:p>
          <a:p>
            <a:pPr algn="just"/>
            <a:r>
              <a:rPr lang="fr-FR" dirty="0"/>
              <a:t>Conformément au référentiel du label, le processus d’investissement des </a:t>
            </a:r>
            <a:r>
              <a:rPr lang="fr-FR" dirty="0" err="1"/>
              <a:t>ETFs</a:t>
            </a:r>
            <a:r>
              <a:rPr lang="fr-FR" dirty="0"/>
              <a:t> actifs labellisés impose une proportion d’émetteurs, au sein des sociétés à fort impact climatique (SFIC *), dont le plan de transition climatique est aligné avec les Accords de Paris, supérieure à 35%. Le référentiel impose une exigence de publication de la proportion d’émetteurs alignés.  </a:t>
            </a:r>
          </a:p>
          <a:p>
            <a:pPr algn="just"/>
            <a:endParaRPr lang="fr-FR" dirty="0"/>
          </a:p>
          <a:p>
            <a:pPr algn="just"/>
            <a:endParaRPr lang="fr-FR" dirty="0"/>
          </a:p>
        </p:txBody>
      </p:sp>
      <p:sp>
        <p:nvSpPr>
          <p:cNvPr id="9" name="ZoneTexte 7"/>
          <p:cNvSpPr txBox="1"/>
          <p:nvPr/>
        </p:nvSpPr>
        <p:spPr>
          <a:xfrm>
            <a:off x="1072161" y="5971888"/>
            <a:ext cx="6834366" cy="391454"/>
          </a:xfrm>
          <a:prstGeom prst="rect">
            <a:avLst/>
          </a:prstGeom>
          <a:noFill/>
          <a:ln>
            <a:noFill/>
          </a:ln>
        </p:spPr>
        <p:txBody>
          <a:bodyPr vert="horz" wrap="square" lIns="0" tIns="0" rIns="0" bIns="0" rtlCol="0" anchor="t" anchorCtr="0">
            <a:noAutofit/>
          </a:bodyPr>
          <a:lstStyle/>
          <a:p>
            <a:r>
              <a:rPr lang="fr-FR" sz="1100" dirty="0">
                <a:latin typeface="Arial" panose="020B0604020202020204" pitchFamily="34" charset="0"/>
                <a:cs typeface="Arial" panose="020B0604020202020204" pitchFamily="34" charset="0"/>
              </a:rPr>
              <a:t>* tels que décrits par le Règlement Délégué (UE) 2022/1288. L’appartenance d’un émetteur à un secteur est définie sur base du code NACE de son activité principale.</a:t>
            </a:r>
            <a:endParaRPr lang="fr-FR" sz="1100" b="0"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142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27</a:t>
            </a:fld>
            <a:endParaRPr lang="fr-FR" dirty="0"/>
          </a:p>
        </p:txBody>
      </p:sp>
      <p:sp>
        <p:nvSpPr>
          <p:cNvPr id="6" name="Titre 5"/>
          <p:cNvSpPr>
            <a:spLocks noGrp="1"/>
          </p:cNvSpPr>
          <p:nvPr>
            <p:ph type="title"/>
          </p:nvPr>
        </p:nvSpPr>
        <p:spPr>
          <a:xfrm>
            <a:off x="539999" y="540000"/>
            <a:ext cx="8287478" cy="387493"/>
          </a:xfrm>
        </p:spPr>
        <p:txBody>
          <a:bodyPr/>
          <a:lstStyle/>
          <a:p>
            <a:r>
              <a:rPr lang="fr-FR" dirty="0"/>
              <a:t>Plans de Transition Climatiques (2) – Méthodologie Score de Transition </a:t>
            </a:r>
          </a:p>
        </p:txBody>
      </p:sp>
      <p:sp>
        <p:nvSpPr>
          <p:cNvPr id="4" name="Espace réservé du pied de page 3"/>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7" name="Espace réservé du contenu 6"/>
          <p:cNvSpPr>
            <a:spLocks noGrp="1"/>
          </p:cNvSpPr>
          <p:nvPr>
            <p:ph sz="quarter" idx="11"/>
          </p:nvPr>
        </p:nvSpPr>
        <p:spPr>
          <a:xfrm>
            <a:off x="539999" y="1161139"/>
            <a:ext cx="8287477" cy="4274861"/>
          </a:xfrm>
        </p:spPr>
        <p:txBody>
          <a:bodyPr/>
          <a:lstStyle/>
          <a:p>
            <a:r>
              <a:rPr lang="fr-FR" dirty="0"/>
              <a:t>La méthodologie repose sur trois piliers définis par des points de données sous-jacents :</a:t>
            </a:r>
          </a:p>
          <a:p>
            <a:pPr lvl="1"/>
            <a:r>
              <a:rPr lang="fr-FR" dirty="0">
                <a:solidFill>
                  <a:srgbClr val="002060"/>
                </a:solidFill>
              </a:rPr>
              <a:t>Activités Brunes</a:t>
            </a:r>
          </a:p>
          <a:p>
            <a:pPr lvl="1"/>
            <a:r>
              <a:rPr lang="fr-FR" dirty="0">
                <a:solidFill>
                  <a:srgbClr val="002060"/>
                </a:solidFill>
              </a:rPr>
              <a:t>Alignement</a:t>
            </a:r>
          </a:p>
          <a:p>
            <a:pPr lvl="1"/>
            <a:r>
              <a:rPr lang="fr-FR" dirty="0">
                <a:solidFill>
                  <a:srgbClr val="002060"/>
                </a:solidFill>
              </a:rPr>
              <a:t>Activités Vertes</a:t>
            </a:r>
          </a:p>
          <a:p>
            <a:r>
              <a:rPr lang="fr-FR" dirty="0"/>
              <a:t>Chaque pilier est défini par des points de données sous-jacents (KPI). Ces points de données proviennent de fournisseurs de données externes (par exemple MSCI, </a:t>
            </a:r>
            <a:r>
              <a:rPr lang="fr-FR" dirty="0" err="1"/>
              <a:t>Trucost</a:t>
            </a:r>
            <a:r>
              <a:rPr lang="fr-FR" dirty="0"/>
              <a:t>, </a:t>
            </a:r>
            <a:r>
              <a:rPr lang="fr-FR" dirty="0" err="1"/>
              <a:t>Rystad</a:t>
            </a:r>
            <a:r>
              <a:rPr lang="fr-FR" dirty="0"/>
              <a:t>, etc.) ou directement de l'équipe de recherche ESG Amundi. Certains KPI sont spécifiques à un secteur, ce qui signifie qu'ils ne s'appliquent qu'à certains secteurs. </a:t>
            </a:r>
          </a:p>
          <a:p>
            <a:r>
              <a:rPr lang="fr-FR" dirty="0"/>
              <a:t>Pour évaluer leur performance en matière de transition, les émetteurs notés sont classés en trois catégories</a:t>
            </a:r>
          </a:p>
          <a:p>
            <a:pPr algn="just"/>
            <a:endParaRPr lang="fr-FR" dirty="0"/>
          </a:p>
        </p:txBody>
      </p:sp>
      <p:pic>
        <p:nvPicPr>
          <p:cNvPr id="3" name="Picture 2" descr="A close-up of a screen&#10;&#10;Description automatically generated">
            <a:extLst>
              <a:ext uri="{FF2B5EF4-FFF2-40B4-BE49-F238E27FC236}">
                <a16:creationId xmlns:a16="http://schemas.microsoft.com/office/drawing/2014/main" id="{E65E03F7-59F3-C185-4A46-C77857433660}"/>
              </a:ext>
            </a:extLst>
          </p:cNvPr>
          <p:cNvPicPr>
            <a:picLocks noChangeAspect="1"/>
          </p:cNvPicPr>
          <p:nvPr/>
        </p:nvPicPr>
        <p:blipFill>
          <a:blip r:embed="rId2"/>
          <a:stretch>
            <a:fillRect/>
          </a:stretch>
        </p:blipFill>
        <p:spPr>
          <a:xfrm>
            <a:off x="1548335" y="4122170"/>
            <a:ext cx="5868035" cy="2195830"/>
          </a:xfrm>
          <a:prstGeom prst="rect">
            <a:avLst/>
          </a:prstGeom>
        </p:spPr>
      </p:pic>
    </p:spTree>
    <p:extLst>
      <p:ext uri="{BB962C8B-B14F-4D97-AF65-F5344CB8AC3E}">
        <p14:creationId xmlns:p14="http://schemas.microsoft.com/office/powerpoint/2010/main" val="1406427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6"/>
          <p:cNvSpPr>
            <a:spLocks noGrp="1"/>
          </p:cNvSpPr>
          <p:nvPr>
            <p:ph sz="quarter" idx="11"/>
          </p:nvPr>
        </p:nvSpPr>
        <p:spPr>
          <a:xfrm>
            <a:off x="539999" y="1161139"/>
            <a:ext cx="8287477" cy="4145967"/>
          </a:xfrm>
        </p:spPr>
        <p:txBody>
          <a:bodyPr/>
          <a:lstStyle/>
          <a:p>
            <a:r>
              <a:rPr lang="fr-FR" dirty="0"/>
              <a:t>A l’issue de l’évaluation selon les KPIs climatiques, les émetteurs sont classifiés dans 6 sous-catégories et 3 catégories (Not Committed, </a:t>
            </a:r>
            <a:r>
              <a:rPr lang="fr-FR" dirty="0" err="1"/>
              <a:t>Aligning</a:t>
            </a:r>
            <a:r>
              <a:rPr lang="fr-FR" dirty="0"/>
              <a:t>, Leaders) :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Amundi considère que seuls les émetteurs classifiés en </a:t>
            </a:r>
            <a:r>
              <a:rPr lang="fr-FR" dirty="0" err="1"/>
              <a:t>Aligning</a:t>
            </a:r>
            <a:r>
              <a:rPr lang="fr-FR" dirty="0"/>
              <a:t> et Leaders ont un plan de transition aligné avec les Accords de Paris. Une analyse complémentaire de leur gouvernance est alors réalisée</a:t>
            </a:r>
          </a:p>
          <a:p>
            <a:endParaRPr lang="fr-FR" dirty="0"/>
          </a:p>
        </p:txBody>
      </p:sp>
      <p:sp>
        <p:nvSpPr>
          <p:cNvPr id="2" name="Espace réservé du numéro de diapositive 1"/>
          <p:cNvSpPr>
            <a:spLocks noGrp="1"/>
          </p:cNvSpPr>
          <p:nvPr>
            <p:ph type="sldNum" sz="quarter" idx="10"/>
          </p:nvPr>
        </p:nvSpPr>
        <p:spPr/>
        <p:txBody>
          <a:bodyPr/>
          <a:lstStyle/>
          <a:p>
            <a:fld id="{78D5D5FC-A2A2-446A-BED0-1CEF08BE1E1C}" type="slidenum">
              <a:rPr lang="fr-FR" smtClean="0"/>
              <a:pPr/>
              <a:t>28</a:t>
            </a:fld>
            <a:endParaRPr lang="fr-FR" dirty="0"/>
          </a:p>
        </p:txBody>
      </p:sp>
      <p:sp>
        <p:nvSpPr>
          <p:cNvPr id="6" name="Titre 5"/>
          <p:cNvSpPr>
            <a:spLocks noGrp="1"/>
          </p:cNvSpPr>
          <p:nvPr>
            <p:ph type="title"/>
          </p:nvPr>
        </p:nvSpPr>
        <p:spPr>
          <a:xfrm>
            <a:off x="539999" y="540000"/>
            <a:ext cx="8146801" cy="387493"/>
          </a:xfrm>
        </p:spPr>
        <p:txBody>
          <a:bodyPr/>
          <a:lstStyle/>
          <a:p>
            <a:r>
              <a:rPr lang="fr-FR" dirty="0"/>
              <a:t>Plans de Transition Climatiques (3) – Méthodologie Score de Transition</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graphicFrame>
        <p:nvGraphicFramePr>
          <p:cNvPr id="19" name="Table 18">
            <a:extLst>
              <a:ext uri="{FF2B5EF4-FFF2-40B4-BE49-F238E27FC236}">
                <a16:creationId xmlns:a16="http://schemas.microsoft.com/office/drawing/2014/main" id="{C1E6B6AC-30F8-434D-9ABE-9AE5D6FA852A}"/>
              </a:ext>
            </a:extLst>
          </p:cNvPr>
          <p:cNvGraphicFramePr>
            <a:graphicFrameLocks noGrp="1"/>
          </p:cNvGraphicFramePr>
          <p:nvPr>
            <p:extLst>
              <p:ext uri="{D42A27DB-BD31-4B8C-83A1-F6EECF244321}">
                <p14:modId xmlns:p14="http://schemas.microsoft.com/office/powerpoint/2010/main" val="2657021504"/>
              </p:ext>
            </p:extLst>
          </p:nvPr>
        </p:nvGraphicFramePr>
        <p:xfrm>
          <a:off x="1343167" y="2371571"/>
          <a:ext cx="6115523" cy="3067628"/>
        </p:xfrm>
        <a:graphic>
          <a:graphicData uri="http://schemas.openxmlformats.org/drawingml/2006/table">
            <a:tbl>
              <a:tblPr/>
              <a:tblGrid>
                <a:gridCol w="1357313">
                  <a:extLst>
                    <a:ext uri="{9D8B030D-6E8A-4147-A177-3AD203B41FA5}">
                      <a16:colId xmlns:a16="http://schemas.microsoft.com/office/drawing/2014/main" val="3499187433"/>
                    </a:ext>
                  </a:extLst>
                </a:gridCol>
                <a:gridCol w="749560">
                  <a:extLst>
                    <a:ext uri="{9D8B030D-6E8A-4147-A177-3AD203B41FA5}">
                      <a16:colId xmlns:a16="http://schemas.microsoft.com/office/drawing/2014/main" val="572768639"/>
                    </a:ext>
                  </a:extLst>
                </a:gridCol>
                <a:gridCol w="801730">
                  <a:extLst>
                    <a:ext uri="{9D8B030D-6E8A-4147-A177-3AD203B41FA5}">
                      <a16:colId xmlns:a16="http://schemas.microsoft.com/office/drawing/2014/main" val="1166822434"/>
                    </a:ext>
                  </a:extLst>
                </a:gridCol>
                <a:gridCol w="801730">
                  <a:extLst>
                    <a:ext uri="{9D8B030D-6E8A-4147-A177-3AD203B41FA5}">
                      <a16:colId xmlns:a16="http://schemas.microsoft.com/office/drawing/2014/main" val="1585971079"/>
                    </a:ext>
                  </a:extLst>
                </a:gridCol>
                <a:gridCol w="801730">
                  <a:extLst>
                    <a:ext uri="{9D8B030D-6E8A-4147-A177-3AD203B41FA5}">
                      <a16:colId xmlns:a16="http://schemas.microsoft.com/office/drawing/2014/main" val="3151858076"/>
                    </a:ext>
                  </a:extLst>
                </a:gridCol>
                <a:gridCol w="801730">
                  <a:extLst>
                    <a:ext uri="{9D8B030D-6E8A-4147-A177-3AD203B41FA5}">
                      <a16:colId xmlns:a16="http://schemas.microsoft.com/office/drawing/2014/main" val="947417135"/>
                    </a:ext>
                  </a:extLst>
                </a:gridCol>
                <a:gridCol w="801730">
                  <a:extLst>
                    <a:ext uri="{9D8B030D-6E8A-4147-A177-3AD203B41FA5}">
                      <a16:colId xmlns:a16="http://schemas.microsoft.com/office/drawing/2014/main" val="2058579917"/>
                    </a:ext>
                  </a:extLst>
                </a:gridCol>
              </a:tblGrid>
              <a:tr h="320889">
                <a:tc>
                  <a:txBody>
                    <a:bodyPr/>
                    <a:lstStyle/>
                    <a:p>
                      <a:pPr algn="l" rtl="0" fontAlgn="ctr"/>
                      <a:r>
                        <a:rPr lang="fr-FR" sz="1000" b="0" i="0" u="none" strike="noStrike" dirty="0">
                          <a:solidFill>
                            <a:schemeClr val="tx2">
                              <a:lumMod val="50000"/>
                            </a:schemeClr>
                          </a:solidFill>
                          <a:effectLst/>
                          <a:latin typeface="Noto Sans" panose="020B0502040504020204" pitchFamily="34" charset="0"/>
                        </a:rPr>
                        <a:t> </a:t>
                      </a:r>
                    </a:p>
                    <a:p>
                      <a:pPr algn="l" rtl="0" fontAlgn="ctr"/>
                      <a:r>
                        <a:rPr lang="fr-FR" sz="1000" b="0" i="0" u="none" strike="noStrike" dirty="0">
                          <a:solidFill>
                            <a:schemeClr val="tx2">
                              <a:lumMod val="50000"/>
                            </a:schemeClr>
                          </a:solidFill>
                          <a:effectLst/>
                          <a:latin typeface="Noto Sans" panose="020B0502040504020204" pitchFamily="34" charset="0"/>
                        </a:rPr>
                        <a:t>Criteria</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Misaligned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Laggards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Improvers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Transitioners</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chemeClr val="bg2">
                              <a:lumMod val="10000"/>
                            </a:schemeClr>
                          </a:solidFill>
                          <a:effectLst/>
                          <a:latin typeface="Noto Sans" panose="020B0502040504020204" pitchFamily="34" charset="0"/>
                        </a:rPr>
                        <a:t>Net Zero</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fr-FR" sz="900" b="1" i="0" u="none" strike="noStrike" dirty="0" err="1">
                          <a:solidFill>
                            <a:schemeClr val="bg2">
                              <a:lumMod val="10000"/>
                            </a:schemeClr>
                          </a:solidFill>
                          <a:effectLst/>
                          <a:latin typeface="Noto Sans" panose="020B0502040504020204" pitchFamily="34" charset="0"/>
                        </a:rPr>
                        <a:t>Enablers</a:t>
                      </a:r>
                      <a:endParaRPr lang="fr-FR" sz="900" b="1" i="0" u="none" strike="noStrike" dirty="0">
                        <a:solidFill>
                          <a:schemeClr val="bg2">
                            <a:lumMod val="10000"/>
                          </a:schemeClr>
                        </a:solidFill>
                        <a:effectLst/>
                        <a:latin typeface="Noto Sans" panose="020B0502040504020204" pitchFamily="34" charset="0"/>
                      </a:endParaRP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5704527"/>
                  </a:ext>
                </a:extLst>
              </a:tr>
              <a:tr h="212674">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Brown Activities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FAIL</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FAD6DF"/>
                    </a:solidFill>
                  </a:tcPr>
                </a:tc>
                <a:extLst>
                  <a:ext uri="{0D108BD9-81ED-4DB2-BD59-A6C34878D82A}">
                    <a16:rowId xmlns:a16="http://schemas.microsoft.com/office/drawing/2014/main" val="3503912535"/>
                  </a:ext>
                </a:extLst>
              </a:tr>
              <a:tr h="382814">
                <a:tc>
                  <a:txBody>
                    <a:bodyPr/>
                    <a:lstStyle/>
                    <a:p>
                      <a:pPr algn="ctr" rtl="0" fontAlgn="ctr"/>
                      <a:r>
                        <a:rPr lang="en-US" sz="900" b="0" i="0" u="none" strike="noStrike" dirty="0">
                          <a:solidFill>
                            <a:schemeClr val="tx2">
                              <a:lumMod val="50000"/>
                            </a:schemeClr>
                          </a:solidFill>
                          <a:effectLst/>
                          <a:latin typeface="Noto Sans" panose="020B0502040504020204" pitchFamily="34" charset="0"/>
                        </a:rPr>
                        <a:t>1. High Exposure to Fossil Fuel </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FR" sz="900" b="1" i="0" u="none" strike="noStrike" dirty="0">
                          <a:solidFill>
                            <a:srgbClr val="000000"/>
                          </a:solidFill>
                          <a:effectLst/>
                          <a:latin typeface="Noto Sans" panose="020B0502040504020204" pitchFamily="34" charset="0"/>
                        </a:rPr>
                        <a:t>X</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no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973868"/>
                  </a:ext>
                </a:extLst>
              </a:tr>
              <a:tr h="287109">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Alignment</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Not 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Committed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Aligning</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rtl="0" fontAlgn="ctr"/>
                      <a:r>
                        <a:rPr lang="fr-FR" sz="900" b="1" i="0" u="none" strike="noStrike" dirty="0">
                          <a:solidFill>
                            <a:srgbClr val="000000"/>
                          </a:solidFill>
                          <a:effectLst/>
                          <a:latin typeface="Noto Sans" panose="020B0502040504020204" pitchFamily="34" charset="0"/>
                        </a:rPr>
                        <a:t>Aligned</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EFF"/>
                    </a:solidFill>
                  </a:tcPr>
                </a:tc>
                <a:extLst>
                  <a:ext uri="{0D108BD9-81ED-4DB2-BD59-A6C34878D82A}">
                    <a16:rowId xmlns:a16="http://schemas.microsoft.com/office/drawing/2014/main" val="987957998"/>
                  </a:ext>
                </a:extLst>
              </a:tr>
              <a:tr h="38281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2. Emissions Performances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13986826"/>
                  </a:ext>
                </a:extLst>
              </a:tr>
              <a:tr h="38281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3. Science </a:t>
                      </a:r>
                      <a:r>
                        <a:rPr lang="fr-FR" sz="900" b="0" i="0" u="none" strike="noStrike" dirty="0" err="1">
                          <a:solidFill>
                            <a:schemeClr val="tx2">
                              <a:lumMod val="50000"/>
                            </a:schemeClr>
                          </a:solidFill>
                          <a:effectLst/>
                          <a:latin typeface="Noto Sans" panose="020B0502040504020204" pitchFamily="34" charset="0"/>
                        </a:rPr>
                        <a:t>Based</a:t>
                      </a:r>
                      <a:r>
                        <a:rPr lang="fr-FR" sz="900" b="0" i="0" u="none" strike="noStrike" dirty="0">
                          <a:solidFill>
                            <a:schemeClr val="tx2">
                              <a:lumMod val="50000"/>
                            </a:schemeClr>
                          </a:solidFill>
                          <a:effectLst/>
                          <a:latin typeface="Noto Sans" panose="020B0502040504020204" pitchFamily="34" charset="0"/>
                        </a:rPr>
                        <a:t> Reduction Target</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900" b="0" i="0" u="none" strike="noStrike" dirty="0">
                          <a:solidFill>
                            <a:srgbClr val="003C64"/>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Arial" panose="020B0604020202020204" pitchFamily="34" charset="0"/>
                        </a:rPr>
                        <a:t> </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rtl="0" fontAlgn="ctr"/>
                      <a:r>
                        <a:rPr lang="fr-FR" sz="900" b="1" i="0" u="none" strike="noStrike" dirty="0">
                          <a:solidFill>
                            <a:srgbClr val="000000"/>
                          </a:solidFill>
                          <a:effectLst/>
                          <a:latin typeface="Noto Sans" panose="020B0502040504020204" pitchFamily="34" charset="0"/>
                        </a:rPr>
                        <a:t> </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02410154"/>
                  </a:ext>
                </a:extLst>
              </a:tr>
              <a:tr h="407324">
                <a:tc>
                  <a:txBody>
                    <a:bodyPr/>
                    <a:lstStyle/>
                    <a:p>
                      <a:pPr algn="ctr" rtl="0" fontAlgn="ctr"/>
                      <a:r>
                        <a:rPr lang="fr-FR" sz="900" b="0" i="0" u="none" strike="noStrike" dirty="0">
                          <a:solidFill>
                            <a:schemeClr val="tx2">
                              <a:lumMod val="50000"/>
                            </a:schemeClr>
                          </a:solidFill>
                          <a:effectLst/>
                          <a:latin typeface="Noto Sans" panose="020B0502040504020204" pitchFamily="34" charset="0"/>
                        </a:rPr>
                        <a:t>4. </a:t>
                      </a:r>
                      <a:r>
                        <a:rPr lang="fr-FR" sz="900" b="0" i="0" u="none" strike="noStrike" dirty="0" err="1">
                          <a:solidFill>
                            <a:schemeClr val="tx2">
                              <a:lumMod val="50000"/>
                            </a:schemeClr>
                          </a:solidFill>
                          <a:effectLst/>
                          <a:latin typeface="Noto Sans" panose="020B0502040504020204" pitchFamily="34" charset="0"/>
                        </a:rPr>
                        <a:t>Credible</a:t>
                      </a:r>
                      <a:r>
                        <a:rPr lang="fr-FR" sz="900" b="0" i="0" u="none" strike="noStrike" dirty="0">
                          <a:solidFill>
                            <a:schemeClr val="tx2">
                              <a:lumMod val="50000"/>
                            </a:schemeClr>
                          </a:solidFill>
                          <a:effectLst/>
                          <a:latin typeface="Noto Sans" panose="020B0502040504020204" pitchFamily="34" charset="0"/>
                        </a:rPr>
                        <a:t> Transition Plan or High Green Capex</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chemeClr val="bg1"/>
                    </a:solidFill>
                  </a:tcPr>
                </a:tc>
                <a:tc>
                  <a:txBody>
                    <a:bodyPr/>
                    <a:lstStyle/>
                    <a:p>
                      <a:pPr algn="ctr" fontAlgn="b"/>
                      <a:endParaRPr lang="fr-FR" sz="900" b="0" i="0" u="none" strike="noStrike" dirty="0">
                        <a:solidFill>
                          <a:srgbClr val="003C64"/>
                        </a:solidFill>
                        <a:effectLst/>
                        <a:latin typeface="Arial" panose="020B0604020202020204" pitchFamily="34" charset="0"/>
                      </a:endParaRPr>
                    </a:p>
                  </a:txBody>
                  <a:tcPr marL="6252" marR="6252" marT="6252"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1100" b="0" i="0" u="none" strike="noStrike">
                        <a:solidFill>
                          <a:schemeClr val="accent3"/>
                        </a:solidFill>
                        <a:effectLst/>
                        <a:latin typeface="Arial" panose="020B0604020202020204" pitchFamily="34" charset="0"/>
                      </a:endParaRPr>
                    </a:p>
                  </a:txBody>
                  <a:tcPr marL="6252" marR="6252" marT="6252" marB="0" anchor="b">
                    <a:lnL>
                      <a:noFill/>
                    </a:lnL>
                    <a:lnR>
                      <a:noFill/>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1100" b="0" i="0" u="none" strike="noStrike" dirty="0">
                        <a:solidFill>
                          <a:schemeClr val="accent3"/>
                        </a:solidFill>
                        <a:effectLst/>
                        <a:latin typeface="Arial" panose="020B0604020202020204" pitchFamily="34" charset="0"/>
                      </a:endParaRPr>
                    </a:p>
                  </a:txBody>
                  <a:tcPr marL="6252" marR="6252" marT="6252"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ctr" fontAlgn="ctr"/>
                      <a:r>
                        <a:rPr lang="fr-FR" sz="1100" b="0" i="0" u="none" strike="noStrike" dirty="0">
                          <a:solidFill>
                            <a:schemeClr val="accent3"/>
                          </a:solidFill>
                          <a:effectLst/>
                          <a:latin typeface="Wingdings" panose="05000000000000000000" pitchFamily="2" charset="2"/>
                        </a:rPr>
                        <a:t>ü</a:t>
                      </a:r>
                    </a:p>
                  </a:txBody>
                  <a:tcPr marL="6252" marR="6252" marT="62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422142940"/>
                  </a:ext>
                </a:extLst>
              </a:tr>
              <a:tr h="212674">
                <a:tc>
                  <a:txBody>
                    <a:bodyPr/>
                    <a:lstStyle/>
                    <a:p>
                      <a:pPr marL="72000" algn="ctr" rtl="0" fontAlgn="ctr"/>
                      <a:r>
                        <a:rPr lang="fr-FR" sz="1000" b="1" i="0" u="none" strike="noStrike" dirty="0">
                          <a:solidFill>
                            <a:schemeClr val="tx2">
                              <a:lumMod val="50000"/>
                            </a:schemeClr>
                          </a:solidFill>
                          <a:effectLst/>
                          <a:latin typeface="Noto Sans" panose="020B0502040504020204" pitchFamily="34" charset="0"/>
                        </a:rPr>
                        <a:t>Green Activities</a:t>
                      </a: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a:solidFill>
                            <a:srgbClr val="003C64"/>
                          </a:solidFill>
                          <a:effectLst/>
                          <a:latin typeface="Arial" panose="020B0604020202020204" pitchFamily="34" charset="0"/>
                        </a:rPr>
                        <a:t> </a:t>
                      </a:r>
                    </a:p>
                  </a:txBody>
                  <a:tcPr marL="6252" marR="6252" marT="6252" marB="0" anchor="b">
                    <a:lnL w="6350" cap="flat" cmpd="sng" algn="ctr">
                      <a:solidFill>
                        <a:srgbClr val="FFFFFF"/>
                      </a:solidFill>
                      <a:prstDash val="solid"/>
                      <a:round/>
                      <a:headEnd type="none" w="med" len="med"/>
                      <a:tailEnd type="none" w="med" len="med"/>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l" fontAlgn="b"/>
                      <a:r>
                        <a:rPr lang="fr-FR" sz="900" b="0" i="0" u="none" strike="noStrike" dirty="0">
                          <a:solidFill>
                            <a:srgbClr val="003C64"/>
                          </a:solidFill>
                          <a:effectLst/>
                          <a:latin typeface="Arial" panose="020B0604020202020204" pitchFamily="34" charset="0"/>
                        </a:rPr>
                        <a:t> </a:t>
                      </a: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tc>
                  <a:txBody>
                    <a:bodyPr/>
                    <a:lstStyle/>
                    <a:p>
                      <a:pPr algn="ctr" fontAlgn="b"/>
                      <a:r>
                        <a:rPr lang="fr-FR" sz="900" b="1" i="0" u="none" strike="noStrike" dirty="0">
                          <a:solidFill>
                            <a:srgbClr val="161616"/>
                          </a:solidFill>
                          <a:effectLst/>
                          <a:latin typeface="Noto Sans" panose="020B0502040504020204" pitchFamily="34" charset="0"/>
                        </a:rPr>
                        <a:t>PASS</a:t>
                      </a:r>
                    </a:p>
                  </a:txBody>
                  <a:tcPr marL="6252" marR="6252" marT="6252" marB="0" anchor="ctr">
                    <a:lnL>
                      <a:noFill/>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rgbClr val="D5F1F2"/>
                    </a:solidFill>
                  </a:tcPr>
                </a:tc>
                <a:extLst>
                  <a:ext uri="{0D108BD9-81ED-4DB2-BD59-A6C34878D82A}">
                    <a16:rowId xmlns:a16="http://schemas.microsoft.com/office/drawing/2014/main" val="3030359265"/>
                  </a:ext>
                </a:extLst>
              </a:tr>
              <a:tr h="478516">
                <a:tc>
                  <a:txBody>
                    <a:bodyPr/>
                    <a:lstStyle/>
                    <a:p>
                      <a:pPr algn="ctr" rtl="0" fontAlgn="ctr"/>
                      <a:r>
                        <a:rPr lang="en-US" sz="1000" b="0" i="0" u="none" strike="noStrike" dirty="0">
                          <a:solidFill>
                            <a:schemeClr val="tx2">
                              <a:lumMod val="50000"/>
                            </a:schemeClr>
                          </a:solidFill>
                          <a:effectLst/>
                          <a:latin typeface="Noto Sans" panose="020B0502040504020204" pitchFamily="34" charset="0"/>
                        </a:rPr>
                        <a:t>5. </a:t>
                      </a:r>
                      <a:r>
                        <a:rPr lang="en-US" sz="900" b="0" i="0" u="none" strike="noStrike" dirty="0">
                          <a:solidFill>
                            <a:schemeClr val="tx2">
                              <a:lumMod val="50000"/>
                            </a:schemeClr>
                          </a:solidFill>
                          <a:effectLst/>
                          <a:latin typeface="Noto Sans" panose="020B0502040504020204" pitchFamily="34" charset="0"/>
                        </a:rPr>
                        <a:t>High Involvement into Green Activities</a:t>
                      </a:r>
                      <a:endParaRPr lang="en-US" sz="1000" b="0" i="0" u="none" strike="noStrike" dirty="0">
                        <a:solidFill>
                          <a:schemeClr val="tx2">
                            <a:lumMod val="50000"/>
                          </a:schemeClr>
                        </a:solidFill>
                        <a:effectLst/>
                        <a:latin typeface="Noto Sans" panose="020B0502040504020204" pitchFamily="34" charset="0"/>
                      </a:endParaRPr>
                    </a:p>
                  </a:txBody>
                  <a:tcPr marL="6252" marR="6252" marT="6252" marB="0" anchor="ctr">
                    <a:lnL w="9525" cap="flat" cmpd="sng" algn="ctr">
                      <a:solidFill>
                        <a:schemeClr val="bg2">
                          <a:lumMod val="1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solidFill>
                      <a:schemeClr val="bg1"/>
                    </a:solidFill>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w="6350" cap="flat" cmpd="sng" algn="ctr">
                      <a:solidFill>
                        <a:srgbClr val="FFFFFF"/>
                      </a:solidFill>
                      <a:prstDash val="solid"/>
                      <a:round/>
                      <a:headEnd type="none" w="med" len="med"/>
                      <a:tailEnd type="none" w="med" len="med"/>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a:solidFill>
                          <a:srgbClr val="003C64"/>
                        </a:solidFill>
                        <a:effectLst/>
                        <a:latin typeface="Arial" panose="020B0604020202020204" pitchFamily="34" charset="0"/>
                      </a:endParaRPr>
                    </a:p>
                  </a:txBody>
                  <a:tcPr marL="6252" marR="6252" marT="6252" marB="0" anchor="b">
                    <a:lnL>
                      <a:noFill/>
                    </a:lnL>
                    <a:lnR>
                      <a:noFill/>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algn="l" fontAlgn="b"/>
                      <a:endParaRPr lang="fr-FR" sz="900" b="0" i="0" u="none" strike="noStrike" dirty="0">
                        <a:solidFill>
                          <a:srgbClr val="003C64"/>
                        </a:solidFill>
                        <a:effectLst/>
                        <a:latin typeface="Arial" panose="020B0604020202020204" pitchFamily="34" charset="0"/>
                      </a:endParaRPr>
                    </a:p>
                  </a:txBody>
                  <a:tcPr marL="6252" marR="6252" marT="6252" marB="0" anchor="b">
                    <a:lnL>
                      <a:noFill/>
                    </a:lnL>
                    <a:lnR w="6350" cap="flat" cmpd="sng" algn="ctr">
                      <a:solidFill>
                        <a:srgbClr val="FFFFFF"/>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tc>
                  <a:txBody>
                    <a:bodyPr/>
                    <a:lstStyle/>
                    <a:p>
                      <a:pPr marL="0" algn="ctr" defTabSz="914355" rtl="0" eaLnBrk="1" fontAlgn="ctr" latinLnBrk="0" hangingPunct="1"/>
                      <a:r>
                        <a:rPr lang="fr-FR" sz="1100" b="0" i="0" u="none" strike="noStrike" kern="1200" dirty="0">
                          <a:solidFill>
                            <a:schemeClr val="accent3"/>
                          </a:solidFill>
                          <a:effectLst/>
                          <a:latin typeface="Wingdings" panose="05000000000000000000" pitchFamily="2" charset="2"/>
                          <a:ea typeface="+mn-ea"/>
                          <a:cs typeface="+mn-cs"/>
                        </a:rPr>
                        <a:t>ü</a:t>
                      </a:r>
                    </a:p>
                  </a:txBody>
                  <a:tcPr marL="6252" marR="6252" marT="6252" marB="0" anchor="ctr">
                    <a:lnL w="6350" cap="flat" cmpd="sng" algn="ctr">
                      <a:solidFill>
                        <a:srgbClr val="FFFFFF"/>
                      </a:solidFill>
                      <a:prstDash val="solid"/>
                      <a:round/>
                      <a:headEnd type="none" w="med" len="med"/>
                      <a:tailEnd type="none" w="med" len="med"/>
                    </a:lnL>
                    <a:lnR w="9525" cap="flat" cmpd="sng" algn="ctr">
                      <a:solidFill>
                        <a:schemeClr val="bg2">
                          <a:lumMod val="10000"/>
                        </a:schemeClr>
                      </a:solidFill>
                      <a:prstDash val="solid"/>
                      <a:round/>
                      <a:headEnd type="none" w="med" len="med"/>
                      <a:tailEnd type="none" w="med" len="med"/>
                    </a:lnR>
                    <a:lnT w="9525" cap="flat" cmpd="sng" algn="ctr">
                      <a:solidFill>
                        <a:schemeClr val="bg2">
                          <a:lumMod val="10000"/>
                        </a:schemeClr>
                      </a:solidFill>
                      <a:prstDash val="solid"/>
                      <a:round/>
                      <a:headEnd type="none" w="med" len="med"/>
                      <a:tailEnd type="none" w="med" len="med"/>
                    </a:lnT>
                    <a:lnB w="9525" cap="flat" cmpd="sng" algn="ctr">
                      <a:solidFill>
                        <a:schemeClr val="bg2">
                          <a:lumMod val="10000"/>
                        </a:schemeClr>
                      </a:solidFill>
                      <a:prstDash val="solid"/>
                      <a:round/>
                      <a:headEnd type="none" w="med" len="med"/>
                      <a:tailEnd type="none" w="med" len="med"/>
                    </a:lnB>
                  </a:tcPr>
                </a:tc>
                <a:extLst>
                  <a:ext uri="{0D108BD9-81ED-4DB2-BD59-A6C34878D82A}">
                    <a16:rowId xmlns:a16="http://schemas.microsoft.com/office/drawing/2014/main" val="2636397076"/>
                  </a:ext>
                </a:extLst>
              </a:tr>
            </a:tbl>
          </a:graphicData>
        </a:graphic>
      </p:graphicFrame>
      <p:sp>
        <p:nvSpPr>
          <p:cNvPr id="20" name="TextBox 19">
            <a:extLst>
              <a:ext uri="{FF2B5EF4-FFF2-40B4-BE49-F238E27FC236}">
                <a16:creationId xmlns:a16="http://schemas.microsoft.com/office/drawing/2014/main" id="{DE9A8634-2050-4B19-9C41-CBEE8A0C28EB}"/>
              </a:ext>
            </a:extLst>
          </p:cNvPr>
          <p:cNvSpPr txBox="1"/>
          <p:nvPr/>
        </p:nvSpPr>
        <p:spPr>
          <a:xfrm>
            <a:off x="5822003" y="1722101"/>
            <a:ext cx="1705422" cy="538609"/>
          </a:xfrm>
          <a:prstGeom prst="rect">
            <a:avLst/>
          </a:prstGeom>
          <a:noFill/>
        </p:spPr>
        <p:txBody>
          <a:bodyPr wrap="square" rtlCol="0">
            <a:spAutoFit/>
          </a:bodyPr>
          <a:lstStyle/>
          <a:p>
            <a:pPr algn="ctr"/>
            <a:r>
              <a:rPr lang="en-US" sz="800" b="1" dirty="0">
                <a:solidFill>
                  <a:schemeClr val="accent3"/>
                </a:solidFill>
                <a:latin typeface="Noto Sans" panose="020B0502040504020204" pitchFamily="34" charset="0"/>
                <a:ea typeface="Noto Sans" panose="020B0502040504020204" pitchFamily="34" charset="0"/>
                <a:cs typeface="Noto Sans" panose="020B0502040504020204" pitchFamily="34" charset="0"/>
              </a:rPr>
              <a:t>LEADERS</a:t>
            </a:r>
          </a:p>
          <a:p>
            <a:pPr algn="ctr"/>
            <a:r>
              <a:rPr lang="en-US" sz="700" i="1" dirty="0">
                <a:solidFill>
                  <a:schemeClr val="accent3"/>
                </a:solidFill>
                <a:latin typeface="Noto Sans" panose="020B0502040504020204" pitchFamily="34" charset="0"/>
                <a:ea typeface="Noto Sans" panose="020B0502040504020204" pitchFamily="34" charset="0"/>
                <a:cs typeface="Noto Sans" panose="020B0502040504020204" pitchFamily="34" charset="0"/>
              </a:rPr>
              <a:t>Issuers that provide low-carbon solutions or have taken net zero commitments</a:t>
            </a:r>
          </a:p>
        </p:txBody>
      </p:sp>
      <p:sp>
        <p:nvSpPr>
          <p:cNvPr id="21" name="TextBox 20">
            <a:extLst>
              <a:ext uri="{FF2B5EF4-FFF2-40B4-BE49-F238E27FC236}">
                <a16:creationId xmlns:a16="http://schemas.microsoft.com/office/drawing/2014/main" id="{11DAE609-6522-429E-8699-57D45F3178C7}"/>
              </a:ext>
            </a:extLst>
          </p:cNvPr>
          <p:cNvSpPr txBox="1"/>
          <p:nvPr/>
        </p:nvSpPr>
        <p:spPr>
          <a:xfrm>
            <a:off x="2622116" y="1729396"/>
            <a:ext cx="1725125" cy="430887"/>
          </a:xfrm>
          <a:prstGeom prst="rect">
            <a:avLst/>
          </a:prstGeom>
          <a:noFill/>
        </p:spPr>
        <p:txBody>
          <a:bodyPr wrap="square" rtlCol="0">
            <a:spAutoFit/>
          </a:bodyPr>
          <a:lstStyle/>
          <a:p>
            <a:pPr algn="ctr"/>
            <a:r>
              <a:rPr lang="en-US" sz="800" b="1" dirty="0">
                <a:solidFill>
                  <a:schemeClr val="accent4"/>
                </a:solidFill>
                <a:latin typeface="Noto Sans" panose="020B0502040504020204" pitchFamily="34" charset="0"/>
                <a:ea typeface="Noto Sans" panose="020B0502040504020204" pitchFamily="34" charset="0"/>
                <a:cs typeface="Noto Sans" panose="020B0502040504020204" pitchFamily="34" charset="0"/>
              </a:rPr>
              <a:t>NOT COMMITTED</a:t>
            </a:r>
          </a:p>
          <a:p>
            <a:pPr algn="ctr"/>
            <a:r>
              <a:rPr lang="en-US" sz="700" i="1" dirty="0">
                <a:solidFill>
                  <a:schemeClr val="accent4"/>
                </a:solidFill>
                <a:latin typeface="Noto Sans" panose="020B0502040504020204" pitchFamily="34" charset="0"/>
                <a:ea typeface="Noto Sans" panose="020B0502040504020204" pitchFamily="34" charset="0"/>
                <a:cs typeface="Noto Sans" panose="020B0502040504020204" pitchFamily="34" charset="0"/>
              </a:rPr>
              <a:t>Issuers that have not declared a credible transition plan</a:t>
            </a:r>
          </a:p>
        </p:txBody>
      </p:sp>
      <p:sp>
        <p:nvSpPr>
          <p:cNvPr id="22" name="Right Bracket 21">
            <a:extLst>
              <a:ext uri="{FF2B5EF4-FFF2-40B4-BE49-F238E27FC236}">
                <a16:creationId xmlns:a16="http://schemas.microsoft.com/office/drawing/2014/main" id="{7D2EE1EE-C22E-42CD-BA55-96FD5A146EE1}"/>
              </a:ext>
            </a:extLst>
          </p:cNvPr>
          <p:cNvSpPr/>
          <p:nvPr/>
        </p:nvSpPr>
        <p:spPr>
          <a:xfrm rot="16200000">
            <a:off x="6641471" y="1513245"/>
            <a:ext cx="50775" cy="1581765"/>
          </a:xfrm>
          <a:prstGeom prst="rightBracket">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23" name="TextBox 22">
            <a:extLst>
              <a:ext uri="{FF2B5EF4-FFF2-40B4-BE49-F238E27FC236}">
                <a16:creationId xmlns:a16="http://schemas.microsoft.com/office/drawing/2014/main" id="{3E743749-A2E2-4131-AD69-BAF47564895C}"/>
              </a:ext>
            </a:extLst>
          </p:cNvPr>
          <p:cNvSpPr txBox="1"/>
          <p:nvPr/>
        </p:nvSpPr>
        <p:spPr>
          <a:xfrm>
            <a:off x="4247195" y="1722101"/>
            <a:ext cx="1665004" cy="538609"/>
          </a:xfrm>
          <a:prstGeom prst="rect">
            <a:avLst/>
          </a:prstGeom>
          <a:noFill/>
        </p:spPr>
        <p:txBody>
          <a:bodyPr wrap="square" rtlCol="0">
            <a:spAutoFit/>
          </a:bodyPr>
          <a:lstStyle/>
          <a:p>
            <a:pPr algn="ctr"/>
            <a:r>
              <a:rPr lang="en-US" sz="8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ALIGNING</a:t>
            </a:r>
          </a:p>
          <a:p>
            <a:pPr algn="ctr"/>
            <a:r>
              <a:rPr lang="en-US" sz="700" i="1" dirty="0">
                <a:solidFill>
                  <a:schemeClr val="accent1"/>
                </a:solidFill>
                <a:latin typeface="Noto Sans" panose="020B0502040504020204" pitchFamily="34" charset="0"/>
                <a:ea typeface="Noto Sans" panose="020B0502040504020204" pitchFamily="34" charset="0"/>
                <a:cs typeface="Noto Sans" panose="020B0502040504020204" pitchFamily="34" charset="0"/>
              </a:rPr>
              <a:t>Issuers on an improving carbon intensity trend or with a credible transition plan</a:t>
            </a:r>
          </a:p>
        </p:txBody>
      </p:sp>
      <p:sp>
        <p:nvSpPr>
          <p:cNvPr id="24" name="Right Bracket 23">
            <a:extLst>
              <a:ext uri="{FF2B5EF4-FFF2-40B4-BE49-F238E27FC236}">
                <a16:creationId xmlns:a16="http://schemas.microsoft.com/office/drawing/2014/main" id="{8038015E-EF5F-4D08-9B48-F0582A53814F}"/>
              </a:ext>
            </a:extLst>
          </p:cNvPr>
          <p:cNvSpPr/>
          <p:nvPr/>
        </p:nvSpPr>
        <p:spPr>
          <a:xfrm rot="16200000">
            <a:off x="5020225" y="1510769"/>
            <a:ext cx="45719" cy="1591771"/>
          </a:xfrm>
          <a:prstGeom prst="rightBracket">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sp>
        <p:nvSpPr>
          <p:cNvPr id="25" name="Right Bracket 24">
            <a:extLst>
              <a:ext uri="{FF2B5EF4-FFF2-40B4-BE49-F238E27FC236}">
                <a16:creationId xmlns:a16="http://schemas.microsoft.com/office/drawing/2014/main" id="{67C48016-276E-450E-8D62-7C7911468144}"/>
              </a:ext>
            </a:extLst>
          </p:cNvPr>
          <p:cNvSpPr/>
          <p:nvPr/>
        </p:nvSpPr>
        <p:spPr>
          <a:xfrm rot="16200000">
            <a:off x="3433063" y="1552383"/>
            <a:ext cx="45723" cy="1508541"/>
          </a:xfrm>
          <a:prstGeom prst="rightBracket">
            <a:avLst/>
          </a:pr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dirty="0"/>
          </a:p>
        </p:txBody>
      </p:sp>
      <p:pic>
        <p:nvPicPr>
          <p:cNvPr id="26" name="Picture 25">
            <a:extLst>
              <a:ext uri="{FF2B5EF4-FFF2-40B4-BE49-F238E27FC236}">
                <a16:creationId xmlns:a16="http://schemas.microsoft.com/office/drawing/2014/main" id="{46697C37-9331-4EE2-91F4-C541AE05C11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10" b="96700" l="1993" r="99336">
                        <a14:foregroundMark x1="43854" y1="28713" x2="70432" y2="18482"/>
                        <a14:foregroundMark x1="30897" y1="83828" x2="37209" y2="89109"/>
                        <a14:foregroundMark x1="69103" y1="89109" x2="79070" y2="89109"/>
                      </a14:backgroundRemoval>
                    </a14:imgEffect>
                  </a14:imgLayer>
                </a14:imgProps>
              </a:ext>
            </a:extLst>
          </a:blip>
          <a:stretch>
            <a:fillRect/>
          </a:stretch>
        </p:blipFill>
        <p:spPr>
          <a:xfrm>
            <a:off x="1343167" y="2711246"/>
            <a:ext cx="195141" cy="179293"/>
          </a:xfrm>
          <a:prstGeom prst="rect">
            <a:avLst/>
          </a:prstGeom>
        </p:spPr>
      </p:pic>
      <p:pic>
        <p:nvPicPr>
          <p:cNvPr id="27" name="Picture 26">
            <a:extLst>
              <a:ext uri="{FF2B5EF4-FFF2-40B4-BE49-F238E27FC236}">
                <a16:creationId xmlns:a16="http://schemas.microsoft.com/office/drawing/2014/main" id="{B915AFCC-23A5-4FAB-9948-8ACD4C99F92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448" b="94253" l="3833" r="96864">
                        <a14:foregroundMark x1="15679" y1="86973" x2="57143" y2="83908"/>
                        <a14:foregroundMark x1="52962" y1="30268" x2="58537" y2="33333"/>
                      </a14:backgroundRemoval>
                    </a14:imgEffect>
                    <a14:imgEffect>
                      <a14:brightnessContrast bright="-1000"/>
                    </a14:imgEffect>
                  </a14:imgLayer>
                </a14:imgProps>
              </a:ext>
            </a:extLst>
          </a:blip>
          <a:stretch>
            <a:fillRect/>
          </a:stretch>
        </p:blipFill>
        <p:spPr>
          <a:xfrm>
            <a:off x="1343167" y="3383151"/>
            <a:ext cx="210363" cy="181969"/>
          </a:xfrm>
          <a:prstGeom prst="rect">
            <a:avLst/>
          </a:prstGeom>
        </p:spPr>
      </p:pic>
      <p:pic>
        <p:nvPicPr>
          <p:cNvPr id="28" name="Picture 27">
            <a:extLst>
              <a:ext uri="{FF2B5EF4-FFF2-40B4-BE49-F238E27FC236}">
                <a16:creationId xmlns:a16="http://schemas.microsoft.com/office/drawing/2014/main" id="{D2A8823E-968F-48D5-BA5C-7DF1D115B98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766" b="100000" l="9787" r="89787">
                        <a14:foregroundMark x1="66809" y1="25781" x2="68085" y2="26172"/>
                        <a14:foregroundMark x1="69787" y1="33594" x2="70638" y2="35547"/>
                        <a14:foregroundMark x1="80851" y1="37891" x2="81277" y2="40625"/>
                        <a14:foregroundMark x1="78298" y1="47266" x2="78298" y2="49609"/>
                        <a14:foregroundMark x1="67234" y1="73438" x2="69787" y2="72656"/>
                        <a14:foregroundMark x1="69787" y1="79297" x2="72340" y2="76953"/>
                      </a14:backgroundRemoval>
                    </a14:imgEffect>
                  </a14:imgLayer>
                </a14:imgProps>
              </a:ext>
            </a:extLst>
          </a:blip>
          <a:stretch>
            <a:fillRect/>
          </a:stretch>
        </p:blipFill>
        <p:spPr>
          <a:xfrm>
            <a:off x="1343166" y="4813110"/>
            <a:ext cx="195141" cy="212579"/>
          </a:xfrm>
          <a:prstGeom prst="rect">
            <a:avLst/>
          </a:prstGeom>
        </p:spPr>
      </p:pic>
    </p:spTree>
    <p:extLst>
      <p:ext uri="{BB962C8B-B14F-4D97-AF65-F5344CB8AC3E}">
        <p14:creationId xmlns:p14="http://schemas.microsoft.com/office/powerpoint/2010/main" val="388857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29</a:t>
            </a:fld>
            <a:endParaRPr lang="fr-FR" dirty="0"/>
          </a:p>
        </p:txBody>
      </p:sp>
      <p:sp>
        <p:nvSpPr>
          <p:cNvPr id="6" name="Titre 5"/>
          <p:cNvSpPr>
            <a:spLocks noGrp="1"/>
          </p:cNvSpPr>
          <p:nvPr>
            <p:ph type="title"/>
          </p:nvPr>
        </p:nvSpPr>
        <p:spPr>
          <a:xfrm>
            <a:off x="539999" y="540000"/>
            <a:ext cx="8146801" cy="387493"/>
          </a:xfrm>
        </p:spPr>
        <p:txBody>
          <a:bodyPr/>
          <a:lstStyle/>
          <a:p>
            <a:r>
              <a:rPr lang="fr-FR" dirty="0"/>
              <a:t>Plans de Transition Climatiques (4) – Gouvernance</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sp>
        <p:nvSpPr>
          <p:cNvPr id="30" name="Espace réservé du contenu 6"/>
          <p:cNvSpPr>
            <a:spLocks noGrp="1"/>
          </p:cNvSpPr>
          <p:nvPr>
            <p:ph sz="quarter" idx="11"/>
          </p:nvPr>
        </p:nvSpPr>
        <p:spPr>
          <a:xfrm>
            <a:off x="469660" y="999139"/>
            <a:ext cx="8287477" cy="5318861"/>
          </a:xfrm>
        </p:spPr>
        <p:txBody>
          <a:bodyPr/>
          <a:lstStyle/>
          <a:p>
            <a:r>
              <a:rPr lang="fr-FR" dirty="0"/>
              <a:t>La gouvernance des émetteurs est analysée selon trois dimensions : </a:t>
            </a:r>
          </a:p>
          <a:p>
            <a:pPr marL="0" indent="0">
              <a:buNone/>
            </a:pPr>
            <a:r>
              <a:rPr lang="fr-FR" b="1" dirty="0"/>
              <a:t>1. Preuves minimales de surveillance climatique par le conseil d’administration :</a:t>
            </a:r>
          </a:p>
          <a:p>
            <a:pPr lvl="1"/>
            <a:r>
              <a:rPr lang="fr-FR" dirty="0"/>
              <a:t>L’émetteur dispose d’un comité consacré au climat ou à la durabilité au niveau du conseil d’administration (sources : ISS/CDP)</a:t>
            </a:r>
          </a:p>
          <a:p>
            <a:pPr marL="180000" lvl="1" indent="0">
              <a:buNone/>
            </a:pPr>
            <a:r>
              <a:rPr lang="fr-FR" b="1" u="sng" dirty="0">
                <a:solidFill>
                  <a:schemeClr val="accent2">
                    <a:lumMod val="60000"/>
                    <a:lumOff val="40000"/>
                  </a:schemeClr>
                </a:solidFill>
              </a:rPr>
              <a:t>OU</a:t>
            </a:r>
          </a:p>
          <a:p>
            <a:pPr lvl="1"/>
            <a:r>
              <a:rPr lang="fr-FR" dirty="0"/>
              <a:t>La rémunération du PDG est liée à des enjeux climatiques (sources : ISS/CDP)</a:t>
            </a:r>
          </a:p>
          <a:p>
            <a:pPr lvl="1"/>
            <a:endParaRPr lang="fr-FR" dirty="0"/>
          </a:p>
          <a:p>
            <a:pPr marL="0" indent="0">
              <a:buNone/>
            </a:pPr>
            <a:r>
              <a:rPr lang="fr-FR" b="1" dirty="0"/>
              <a:t>2. Politiques climatiques et transparence :</a:t>
            </a:r>
          </a:p>
          <a:p>
            <a:pPr lvl="1"/>
            <a:r>
              <a:rPr lang="fr-FR" dirty="0"/>
              <a:t>Possède un score climat &gt; B- (source : notation CDP, allant de D- à A)</a:t>
            </a:r>
          </a:p>
          <a:p>
            <a:pPr marL="180000" lvl="1" indent="0">
              <a:buNone/>
            </a:pPr>
            <a:r>
              <a:rPr lang="fr-FR" b="1" u="sng" dirty="0">
                <a:solidFill>
                  <a:schemeClr val="accent2">
                    <a:lumMod val="60000"/>
                    <a:lumOff val="40000"/>
                  </a:schemeClr>
                </a:solidFill>
              </a:rPr>
              <a:t>OU</a:t>
            </a:r>
          </a:p>
          <a:p>
            <a:pPr lvl="1"/>
            <a:r>
              <a:rPr lang="fr-FR" dirty="0"/>
              <a:t>Possède une note de stratégie de changement climatique ISS &gt; C- (source : notation ISS allant de D- à A+)</a:t>
            </a:r>
          </a:p>
          <a:p>
            <a:pPr lvl="1"/>
            <a:endParaRPr lang="fr-FR" dirty="0"/>
          </a:p>
          <a:p>
            <a:pPr marL="0" indent="0">
              <a:buNone/>
            </a:pPr>
            <a:r>
              <a:rPr lang="fr-FR" b="1" dirty="0"/>
              <a:t>3. Mise en place d’une « transition juste » :</a:t>
            </a:r>
          </a:p>
          <a:p>
            <a:pPr lvl="1"/>
            <a:r>
              <a:rPr lang="fr-FR" dirty="0"/>
              <a:t>L’émetteur dispose d’un score sur le pilier Social &gt; E (selon la notation ESG AMUNDI de A à G)</a:t>
            </a:r>
          </a:p>
          <a:p>
            <a:pPr marL="180000" lvl="1" indent="0">
              <a:buNone/>
            </a:pPr>
            <a:r>
              <a:rPr lang="fr-FR" b="1" u="sng" dirty="0">
                <a:solidFill>
                  <a:schemeClr val="accent2">
                    <a:lumMod val="60000"/>
                    <a:lumOff val="40000"/>
                  </a:schemeClr>
                </a:solidFill>
              </a:rPr>
              <a:t>OU</a:t>
            </a:r>
            <a:endParaRPr lang="fr-FR" dirty="0"/>
          </a:p>
          <a:p>
            <a:pPr lvl="1"/>
            <a:r>
              <a:rPr lang="fr-FR" dirty="0"/>
              <a:t>Aucune violation du Pacte Mondial des Nations Unies et de l’OCDE (source: MSCI) / Absence de dispositif de contrôle de la conformité (source : MSCI)</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endParaRPr lang="fr-FR" dirty="0"/>
          </a:p>
          <a:p>
            <a:endParaRPr lang="fr-FR" dirty="0"/>
          </a:p>
        </p:txBody>
      </p:sp>
    </p:spTree>
    <p:extLst>
      <p:ext uri="{BB962C8B-B14F-4D97-AF65-F5344CB8AC3E}">
        <p14:creationId xmlns:p14="http://schemas.microsoft.com/office/powerpoint/2010/main" val="512058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69F4FC7-84DF-4C15-ABAA-D487E29B7A34}"/>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pic>
        <p:nvPicPr>
          <p:cNvPr id="6" name="Picture 5">
            <a:extLst>
              <a:ext uri="{FF2B5EF4-FFF2-40B4-BE49-F238E27FC236}">
                <a16:creationId xmlns:a16="http://schemas.microsoft.com/office/drawing/2014/main" id="{B4814316-54A7-411D-8013-E559AB04C59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229140" y="1392142"/>
            <a:ext cx="1503773" cy="1620380"/>
          </a:xfrm>
          <a:prstGeom prst="rect">
            <a:avLst/>
          </a:prstGeom>
        </p:spPr>
      </p:pic>
      <p:sp>
        <p:nvSpPr>
          <p:cNvPr id="10" name="Espace réservé du pied de page 3">
            <a:extLst>
              <a:ext uri="{FF2B5EF4-FFF2-40B4-BE49-F238E27FC236}">
                <a16:creationId xmlns:a16="http://schemas.microsoft.com/office/drawing/2014/main" id="{06D97F8B-22E3-45BD-B365-A5EFE08259F3}"/>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7" name="TextBox 36">
            <a:hlinkClick r:id="rId9" action="ppaction://hlinksldjump"/>
            <a:extLst>
              <a:ext uri="{FF2B5EF4-FFF2-40B4-BE49-F238E27FC236}">
                <a16:creationId xmlns:a16="http://schemas.microsoft.com/office/drawing/2014/main" id="{82C80792-B854-4DD9-9A34-8B1283694D3E}"/>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La gamme d’ETF Actifs labellisés</a:t>
            </a:r>
          </a:p>
        </p:txBody>
      </p:sp>
      <p:sp>
        <p:nvSpPr>
          <p:cNvPr id="38" name="TextBox 37">
            <a:hlinkClick r:id="rId9" action="ppaction://hlinksldjump"/>
            <a:extLst>
              <a:ext uri="{FF2B5EF4-FFF2-40B4-BE49-F238E27FC236}">
                <a16:creationId xmlns:a16="http://schemas.microsoft.com/office/drawing/2014/main" id="{89791CE2-1276-4A13-9822-46584EA3484F}"/>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01.</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39" name="TextBox 38">
            <a:hlinkClick r:id="rId9" action="ppaction://hlinksldjump"/>
            <a:extLst>
              <a:ext uri="{FF2B5EF4-FFF2-40B4-BE49-F238E27FC236}">
                <a16:creationId xmlns:a16="http://schemas.microsoft.com/office/drawing/2014/main" id="{7CBCF88E-C5BF-4890-8E78-575AD1EA2DC3}"/>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4</a:t>
            </a:r>
            <a:endParaRPr lang="fr-FR" sz="133" b="1" dirty="0">
              <a:solidFill>
                <a:srgbClr val="000000"/>
              </a:solidFill>
              <a:latin typeface="Arial" panose="020B0604020202020204" pitchFamily="34" charset="0"/>
              <a:cs typeface="Arial" panose="020B0604020202020204" pitchFamily="34" charset="0"/>
            </a:endParaRPr>
          </a:p>
        </p:txBody>
      </p:sp>
      <p:sp>
        <p:nvSpPr>
          <p:cNvPr id="42" name="Slide Number Placeholder 41">
            <a:extLst>
              <a:ext uri="{FF2B5EF4-FFF2-40B4-BE49-F238E27FC236}">
                <a16:creationId xmlns:a16="http://schemas.microsoft.com/office/drawing/2014/main" id="{83EADAD8-2887-4C4F-82EA-650DEF0DD926}"/>
              </a:ext>
            </a:extLst>
          </p:cNvPr>
          <p:cNvSpPr>
            <a:spLocks noGrp="1"/>
          </p:cNvSpPr>
          <p:nvPr>
            <p:ph type="sldNum" sz="quarter" idx="11"/>
          </p:nvPr>
        </p:nvSpPr>
        <p:spPr/>
        <p:txBody>
          <a:bodyPr/>
          <a:lstStyle/>
          <a:p>
            <a:fld id="{78D5D5FC-A2A2-446A-BED0-1CEF08BE1E1C}" type="slidenum">
              <a:rPr lang="fr-FR" smtClean="0"/>
              <a:pPr/>
              <a:t>3</a:t>
            </a:fld>
            <a:endParaRPr lang="fr-FR" dirty="0"/>
          </a:p>
        </p:txBody>
      </p:sp>
    </p:spTree>
    <p:custDataLst>
      <p:tags r:id="rId1"/>
    </p:custDataLst>
    <p:extLst>
      <p:ext uri="{BB962C8B-B14F-4D97-AF65-F5344CB8AC3E}">
        <p14:creationId xmlns:p14="http://schemas.microsoft.com/office/powerpoint/2010/main" val="417439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fld id="{78D5D5FC-A2A2-446A-BED0-1CEF08BE1E1C}" type="slidenum">
              <a:rPr lang="fr-FR" smtClean="0"/>
              <a:pPr/>
              <a:t>30</a:t>
            </a:fld>
            <a:endParaRPr lang="fr-FR" dirty="0"/>
          </a:p>
        </p:txBody>
      </p:sp>
      <p:sp>
        <p:nvSpPr>
          <p:cNvPr id="6" name="Titre 5"/>
          <p:cNvSpPr>
            <a:spLocks noGrp="1"/>
          </p:cNvSpPr>
          <p:nvPr>
            <p:ph type="title"/>
          </p:nvPr>
        </p:nvSpPr>
        <p:spPr/>
        <p:txBody>
          <a:bodyPr/>
          <a:lstStyle/>
          <a:p>
            <a:r>
              <a:rPr lang="fr-FR" dirty="0"/>
              <a:t>Plans de Transition Climatiques (5) - </a:t>
            </a:r>
            <a:r>
              <a:rPr lang="fr-FR" dirty="0" err="1"/>
              <a:t>Reporting</a:t>
            </a:r>
            <a:r>
              <a:rPr lang="fr-FR" dirty="0"/>
              <a:t> </a:t>
            </a:r>
          </a:p>
        </p:txBody>
      </p:sp>
      <p:sp>
        <p:nvSpPr>
          <p:cNvPr id="4" name="Espace réservé du pied de page 3"/>
          <p:cNvSpPr>
            <a:spLocks noGrp="1"/>
          </p:cNvSpPr>
          <p:nvPr>
            <p:ph type="ftr" sz="quarter" idx="15"/>
          </p:nvPr>
        </p:nvSpPr>
        <p:spPr/>
        <p:txBody>
          <a:bodyPr/>
          <a:lstStyle/>
          <a:p>
            <a:r>
              <a:rPr lang="de-DE"/>
              <a:t>Amundi Label ISR UCITS ETF – Rapport Annuel Label ISR 2024</a:t>
            </a:r>
            <a:endParaRPr lang="fr-FR" dirty="0"/>
          </a:p>
        </p:txBody>
      </p:sp>
      <p:sp>
        <p:nvSpPr>
          <p:cNvPr id="7" name="Espace réservé du contenu 6"/>
          <p:cNvSpPr>
            <a:spLocks noGrp="1"/>
          </p:cNvSpPr>
          <p:nvPr>
            <p:ph sz="quarter" idx="11"/>
          </p:nvPr>
        </p:nvSpPr>
        <p:spPr>
          <a:xfrm>
            <a:off x="540000" y="1161139"/>
            <a:ext cx="8063998" cy="4274861"/>
          </a:xfrm>
        </p:spPr>
        <p:txBody>
          <a:bodyPr/>
          <a:lstStyle/>
          <a:p>
            <a:pPr algn="just"/>
            <a:endParaRPr lang="fr-FR" dirty="0"/>
          </a:p>
          <a:p>
            <a:pPr algn="just"/>
            <a:endParaRPr lang="fr-FR" dirty="0"/>
          </a:p>
          <a:p>
            <a:pPr algn="just"/>
            <a:endParaRPr lang="fr-FR" dirty="0"/>
          </a:p>
        </p:txBody>
      </p:sp>
      <p:sp>
        <p:nvSpPr>
          <p:cNvPr id="5" name="Rectangle 4"/>
          <p:cNvSpPr/>
          <p:nvPr/>
        </p:nvSpPr>
        <p:spPr>
          <a:xfrm>
            <a:off x="980340" y="5873152"/>
            <a:ext cx="7183315" cy="430887"/>
          </a:xfrm>
          <a:prstGeom prst="rect">
            <a:avLst/>
          </a:prstGeom>
        </p:spPr>
        <p:txBody>
          <a:bodyPr wrap="square">
            <a:spAutoFit/>
          </a:bodyPr>
          <a:lstStyle/>
          <a:p>
            <a:r>
              <a:rPr lang="fr-FR" sz="1100" dirty="0">
                <a:cs typeface="Arial" panose="020B0604020202020204" pitchFamily="34" charset="0"/>
              </a:rPr>
              <a:t>* </a:t>
            </a:r>
            <a:r>
              <a:rPr lang="fr-FR" sz="1100" dirty="0"/>
              <a:t>secteurs à fort impact climatique (SFIC)</a:t>
            </a:r>
            <a:r>
              <a:rPr lang="fr-FR" sz="1100" dirty="0">
                <a:cs typeface="Arial" panose="020B0604020202020204" pitchFamily="34" charset="0"/>
              </a:rPr>
              <a:t>, tel que décrits par le Règlement Délégué (UE) 2022/1288. L’appartenance d’un émetteur à un secteur est définie sur base du code NACE de son activité principale.</a:t>
            </a:r>
          </a:p>
        </p:txBody>
      </p:sp>
      <p:pic>
        <p:nvPicPr>
          <p:cNvPr id="9" name="Picture 8"/>
          <p:cNvPicPr>
            <a:picLocks noChangeAspect="1"/>
          </p:cNvPicPr>
          <p:nvPr/>
        </p:nvPicPr>
        <p:blipFill>
          <a:blip r:embed="rId2"/>
          <a:stretch>
            <a:fillRect/>
          </a:stretch>
        </p:blipFill>
        <p:spPr>
          <a:xfrm>
            <a:off x="329711" y="2741934"/>
            <a:ext cx="8343900" cy="2028825"/>
          </a:xfrm>
          <a:prstGeom prst="rect">
            <a:avLst/>
          </a:prstGeom>
        </p:spPr>
      </p:pic>
    </p:spTree>
    <p:extLst>
      <p:ext uri="{BB962C8B-B14F-4D97-AF65-F5344CB8AC3E}">
        <p14:creationId xmlns:p14="http://schemas.microsoft.com/office/powerpoint/2010/main" val="1292567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50F613F-3EDF-496B-B7DD-DC1838E11183}"/>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7" name="TextBox 6">
            <a:hlinkClick r:id="rId7" action="ppaction://hlinksldjump"/>
            <a:extLst>
              <a:ext uri="{FF2B5EF4-FFF2-40B4-BE49-F238E27FC236}">
                <a16:creationId xmlns:a16="http://schemas.microsoft.com/office/drawing/2014/main" id="{F53BA11D-EFA6-4F37-94C1-EA2705535419}"/>
              </a:ext>
            </a:extLst>
          </p:cNvPr>
          <p:cNvSpPr txBox="1"/>
          <p:nvPr>
            <p:custDataLst>
              <p:tags r:id="rId2"/>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pPr algn="l"/>
            <a:r>
              <a:rPr lang="fr-FR" sz="3300" b="0" spc="50" baseline="0">
                <a:solidFill>
                  <a:schemeClr val="tx1"/>
                </a:solidFill>
                <a:latin typeface="Arial" panose="020B0604020202020204" pitchFamily="34" charset="0"/>
                <a:cs typeface="Arial" panose="020B0604020202020204" pitchFamily="34" charset="0"/>
              </a:rPr>
              <a:t>Risques et Informations importantes</a:t>
            </a:r>
            <a:endParaRPr lang="fr-FR" sz="3300" b="0" spc="50" baseline="0" dirty="0">
              <a:solidFill>
                <a:schemeClr val="tx1"/>
              </a:solidFill>
              <a:latin typeface="Arial" panose="020B0604020202020204" pitchFamily="34" charset="0"/>
              <a:cs typeface="Arial" panose="020B0604020202020204" pitchFamily="34" charset="0"/>
            </a:endParaRPr>
          </a:p>
        </p:txBody>
      </p:sp>
      <p:sp>
        <p:nvSpPr>
          <p:cNvPr id="8" name="TextBox 7">
            <a:hlinkClick r:id="rId7" action="ppaction://hlinksldjump"/>
            <a:extLst>
              <a:ext uri="{FF2B5EF4-FFF2-40B4-BE49-F238E27FC236}">
                <a16:creationId xmlns:a16="http://schemas.microsoft.com/office/drawing/2014/main" id="{76C86372-50FF-4472-A9DC-0E650518156C}"/>
              </a:ext>
            </a:extLst>
          </p:cNvPr>
          <p:cNvSpPr txBox="1"/>
          <p:nvPr>
            <p:custDataLst>
              <p:tags r:id="rId3"/>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dirty="0">
                <a:solidFill>
                  <a:srgbClr val="00C3F1"/>
                </a:solidFill>
                <a:latin typeface="Arial" panose="020B0604020202020204" pitchFamily="34" charset="0"/>
                <a:cs typeface="Arial" panose="020B0604020202020204" pitchFamily="34" charset="0"/>
              </a:rPr>
              <a:t>07.</a:t>
            </a:r>
          </a:p>
        </p:txBody>
      </p:sp>
      <p:sp>
        <p:nvSpPr>
          <p:cNvPr id="9" name="TextBox 8">
            <a:hlinkClick r:id="rId7" action="ppaction://hlinksldjump"/>
            <a:extLst>
              <a:ext uri="{FF2B5EF4-FFF2-40B4-BE49-F238E27FC236}">
                <a16:creationId xmlns:a16="http://schemas.microsoft.com/office/drawing/2014/main" id="{3BAEB32D-A497-483B-969C-B0E46B1EB670}"/>
              </a:ext>
            </a:extLst>
          </p:cNvPr>
          <p:cNvSpPr txBox="1"/>
          <p:nvPr>
            <p:custDataLst>
              <p:tags r:id="rId4"/>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33</a:t>
            </a:r>
            <a:endParaRPr lang="fr-FR" sz="133" b="1" dirty="0">
              <a:solidFill>
                <a:srgbClr val="000000"/>
              </a:solidFill>
              <a:latin typeface="Arial" panose="020B0604020202020204" pitchFamily="34" charset="0"/>
              <a:cs typeface="Arial" panose="020B0604020202020204" pitchFamily="34" charset="0"/>
            </a:endParaRPr>
          </a:p>
        </p:txBody>
      </p:sp>
      <p:sp>
        <p:nvSpPr>
          <p:cNvPr id="11" name="Slide Number Placeholder 10">
            <a:extLst>
              <a:ext uri="{FF2B5EF4-FFF2-40B4-BE49-F238E27FC236}">
                <a16:creationId xmlns:a16="http://schemas.microsoft.com/office/drawing/2014/main" id="{8243473D-B046-453F-A620-1A2182C9AD25}"/>
              </a:ext>
            </a:extLst>
          </p:cNvPr>
          <p:cNvSpPr>
            <a:spLocks noGrp="1"/>
          </p:cNvSpPr>
          <p:nvPr>
            <p:ph type="sldNum" sz="quarter" idx="11"/>
          </p:nvPr>
        </p:nvSpPr>
        <p:spPr/>
        <p:txBody>
          <a:bodyPr/>
          <a:lstStyle/>
          <a:p>
            <a:fld id="{78D5D5FC-A2A2-446A-BED0-1CEF08BE1E1C}" type="slidenum">
              <a:rPr lang="fr-FR" smtClean="0"/>
              <a:pPr/>
              <a:t>31</a:t>
            </a:fld>
            <a:endParaRPr lang="fr-FR" dirty="0"/>
          </a:p>
        </p:txBody>
      </p:sp>
    </p:spTree>
    <p:custDataLst>
      <p:tags r:id="rId1"/>
    </p:custDataLst>
    <p:extLst>
      <p:ext uri="{BB962C8B-B14F-4D97-AF65-F5344CB8AC3E}">
        <p14:creationId xmlns:p14="http://schemas.microsoft.com/office/powerpoint/2010/main" val="1096602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4F0959-C13A-4AF7-BD4D-C073763C2255}"/>
              </a:ext>
            </a:extLst>
          </p:cNvPr>
          <p:cNvSpPr>
            <a:spLocks noGrp="1"/>
          </p:cNvSpPr>
          <p:nvPr>
            <p:ph type="sldNum" sz="quarter" idx="10"/>
          </p:nvPr>
        </p:nvSpPr>
        <p:spPr/>
        <p:txBody>
          <a:bodyPr/>
          <a:lstStyle/>
          <a:p>
            <a:fld id="{78D5D5FC-A2A2-446A-BED0-1CEF08BE1E1C}" type="slidenum">
              <a:rPr lang="fr-FR" smtClean="0"/>
              <a:pPr/>
              <a:t>32</a:t>
            </a:fld>
            <a:endParaRPr lang="fr-FR" dirty="0"/>
          </a:p>
        </p:txBody>
      </p:sp>
      <p:sp>
        <p:nvSpPr>
          <p:cNvPr id="3" name="Content Placeholder 2">
            <a:extLst>
              <a:ext uri="{FF2B5EF4-FFF2-40B4-BE49-F238E27FC236}">
                <a16:creationId xmlns:a16="http://schemas.microsoft.com/office/drawing/2014/main" id="{96BF30EE-4618-41C3-9936-BBBC5380016B}"/>
              </a:ext>
            </a:extLst>
          </p:cNvPr>
          <p:cNvSpPr>
            <a:spLocks noGrp="1"/>
          </p:cNvSpPr>
          <p:nvPr>
            <p:ph sz="quarter" idx="11"/>
          </p:nvPr>
        </p:nvSpPr>
        <p:spPr/>
        <p:txBody>
          <a:bodyPr/>
          <a:lstStyle/>
          <a:p>
            <a:pPr marL="0" indent="0">
              <a:buNone/>
            </a:pPr>
            <a:r>
              <a:rPr lang="fr-FR" sz="800" b="1" dirty="0">
                <a:effectLst/>
                <a:latin typeface="Arial" panose="020B0604020202020204" pitchFamily="34" charset="0"/>
                <a:ea typeface="SimHei" panose="02010609060101010101" pitchFamily="49" charset="-122"/>
                <a:cs typeface="Times New Roman" panose="02020603050405020304" pitchFamily="18" charset="0"/>
              </a:rPr>
              <a:t>MSCI</a:t>
            </a:r>
          </a:p>
          <a:p>
            <a:pPr marL="0" indent="0">
              <a:buNone/>
            </a:pPr>
            <a:r>
              <a:rPr lang="fr-FR" sz="800" dirty="0">
                <a:effectLst/>
                <a:latin typeface="Arial" panose="020B0604020202020204" pitchFamily="34" charset="0"/>
                <a:ea typeface="SimHei" panose="02010609060101010101" pitchFamily="49" charset="-122"/>
                <a:cs typeface="Times New Roman" panose="02020603050405020304" pitchFamily="18" charset="0"/>
              </a:rPr>
              <a:t>Les indices MSCI présentés dans ce document ont été utilisés par Amundi comme univers de référence pour la sélection des entreprises utilisées comme base pour les fonds de la gamme Amundi Label ISR UCITS ETF – Rapport Annuel Label ISR 2024. MSCI ne sponsorise, ne soutient, ne promeut ni n'approuve de quelque manière que ce soit les fonds de la gamme Amundi Label ISR UCITS ETF – Rapport Annuel Label ISR 2024. MSCI n'a pas été et n'est en aucun cas impliqué dans la création, le calcul, la maintenance ou la revue de ces Fonds. Les indices MSCI ont été fournis "en l’état". MSCI, chacune de ses filiales et toute autre personne impliquée dans la construction, le calcul ou la création des indices MSCI (collectivement, les "Parties MSCI") déclinent expressément toute responsabilité (y compris, sans limitation, toute responsabilité d'originalité, d'exactitude, d'exhaustivité, d’actualité, de non-contrefaçon, de négociabilité et d'adéquation à un usage particulier). Sans limiter ce qui précède, en aucun cas les Parties MSCI ne pourront être tenues responsables des dommages directs, indirects, spéciaux, accessoires, punitifs, consécutifs (y compris, sans limitation, les pertes de bénéfices) ou tout autre dommage lié aux indices MSCI ou aux fonds de la gamme Amundi Label ISR UCITS ETF – Rapport Annuel Label ISR 2024.</a:t>
            </a:r>
          </a:p>
          <a:p>
            <a:pPr marL="0" indent="0">
              <a:buNone/>
            </a:pPr>
            <a:r>
              <a:rPr lang="fr-FR" sz="800" dirty="0">
                <a:effectLst/>
                <a:latin typeface="Arial" panose="020B0604020202020204" pitchFamily="34" charset="0"/>
                <a:ea typeface="SimHei" panose="02010609060101010101" pitchFamily="49" charset="-122"/>
                <a:cs typeface="Times New Roman" panose="02020603050405020304" pitchFamily="18" charset="0"/>
              </a:rPr>
              <a:t>Les informations de MSCI ne peuvent être utilisées que pour un usage interne, ne peuvent être reproduites ou redistribuées sous quelque forme que ce soit et ne peuvent être utilisées comme base ou composante d'instruments financiers, de produits ou d'indices. Aucune des informations de MSCI n'est destinée à constituer un conseil en investissement ou une recommandation de prendre (ou de s'abstenir de prendre) une décision d'investissement quelconque et ne peut être utilisée comme telle. Les données historiques et les analyses ne doivent pas être considérées comme une indication ou une garantie de toute performance future, analyse, prévision ou prédiction. Les informations de MSCI sont fournies "telles quelles" et l'utilisateur de ces informations assume tous les risques liés à leur utilisation. MSCI, chacune de ses filiales et toute autre personne impliquée dans la compilation, le calcul ou la création de toute information de MSCI (collectivement, les "parties MSCI") décline expressément toutes les garanties (y compris, sans limitation, toute garantie d'originalité, d'exactitude, d'exhaustivité, de rapidité, de non-contrefaçon, de qualité marchande et d'adéquation à un usage particulier) concernant ces informations. Sans limiter ce qui précède, en aucun cas une partie MSCI ne pourra être tenue responsable de tout dommage direct, indirect, spécial, accessoire, punitif, consécutif (y compris, sans limitation, les pertes de bénéfices) ou tout autre dommage. Le(s) produit(s) mentionné(s) ici ne sont pas parrainés, approuvés, émis, vendus ou promus par MSCI. (www.msci.com)</a:t>
            </a:r>
          </a:p>
          <a:p>
            <a:endParaRPr lang="fr-FR" sz="800" dirty="0"/>
          </a:p>
        </p:txBody>
      </p:sp>
      <p:sp>
        <p:nvSpPr>
          <p:cNvPr id="4" name="Title 3">
            <a:extLst>
              <a:ext uri="{FF2B5EF4-FFF2-40B4-BE49-F238E27FC236}">
                <a16:creationId xmlns:a16="http://schemas.microsoft.com/office/drawing/2014/main" id="{8779C19A-D157-46B3-B8B5-0B3E0F655E01}"/>
              </a:ext>
            </a:extLst>
          </p:cNvPr>
          <p:cNvSpPr>
            <a:spLocks noGrp="1"/>
          </p:cNvSpPr>
          <p:nvPr>
            <p:ph type="title"/>
          </p:nvPr>
        </p:nvSpPr>
        <p:spPr/>
        <p:txBody>
          <a:bodyPr/>
          <a:lstStyle/>
          <a:p>
            <a:r>
              <a:rPr lang="fr-FR" sz="2000" dirty="0"/>
              <a:t>Informations sur les fournisseurs des indicateurs de référence</a:t>
            </a:r>
          </a:p>
        </p:txBody>
      </p:sp>
      <p:sp>
        <p:nvSpPr>
          <p:cNvPr id="7" name="Footer Placeholder 6">
            <a:extLst>
              <a:ext uri="{FF2B5EF4-FFF2-40B4-BE49-F238E27FC236}">
                <a16:creationId xmlns:a16="http://schemas.microsoft.com/office/drawing/2014/main" id="{1D5567C1-1128-477C-B6DA-142AE9C68C44}"/>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Tree>
    <p:extLst>
      <p:ext uri="{BB962C8B-B14F-4D97-AF65-F5344CB8AC3E}">
        <p14:creationId xmlns:p14="http://schemas.microsoft.com/office/powerpoint/2010/main" val="3320037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A80C1F1-7C9E-3B46-A4A7-6EDA5F2EC1CD}"/>
              </a:ext>
            </a:extLst>
          </p:cNvPr>
          <p:cNvSpPr>
            <a:spLocks noGrp="1"/>
          </p:cNvSpPr>
          <p:nvPr>
            <p:ph type="title"/>
          </p:nvPr>
        </p:nvSpPr>
        <p:spPr>
          <a:xfrm>
            <a:off x="539999" y="698265"/>
            <a:ext cx="8063999" cy="387493"/>
          </a:xfrm>
        </p:spPr>
        <p:txBody>
          <a:bodyPr/>
          <a:lstStyle/>
          <a:p>
            <a:pPr algn="l" rtl="0"/>
            <a:r>
              <a:rPr lang="fr-FR" i="0" u="none" baseline="0" dirty="0"/>
              <a:t>Principaux risques des ETF Amundi</a:t>
            </a:r>
          </a:p>
        </p:txBody>
      </p:sp>
      <p:sp>
        <p:nvSpPr>
          <p:cNvPr id="7" name="Espace réservé du pied de page 6">
            <a:extLst>
              <a:ext uri="{FF2B5EF4-FFF2-40B4-BE49-F238E27FC236}">
                <a16:creationId xmlns:a16="http://schemas.microsoft.com/office/drawing/2014/main" id="{B771A02F-6A67-834C-8E9C-C4592B4C4076}"/>
              </a:ext>
            </a:extLst>
          </p:cNvPr>
          <p:cNvSpPr>
            <a:spLocks noGrp="1"/>
          </p:cNvSpPr>
          <p:nvPr>
            <p:ph type="ftr" sz="quarter" idx="15"/>
          </p:nvPr>
        </p:nvSpPr>
        <p:spPr/>
        <p:txBody>
          <a:bodyPr/>
          <a:lstStyle/>
          <a:p>
            <a:pPr algn="l" rtl="0"/>
            <a:r>
              <a:rPr lang="de-DE" b="0" i="0" u="none" baseline="0" dirty="0"/>
              <a:t>Amundi Label ISR UCITS ETF – Rapport </a:t>
            </a:r>
            <a:r>
              <a:rPr lang="de-DE" b="0" i="0" u="none" baseline="0" dirty="0" err="1"/>
              <a:t>Annuel</a:t>
            </a:r>
            <a:r>
              <a:rPr lang="de-DE" b="0" i="0" u="none" baseline="0" dirty="0"/>
              <a:t> Label ISR 2024</a:t>
            </a:r>
            <a:endParaRPr lang="fr-FR" dirty="0"/>
          </a:p>
        </p:txBody>
      </p:sp>
      <p:sp>
        <p:nvSpPr>
          <p:cNvPr id="8" name="Rectangle 7">
            <a:extLst>
              <a:ext uri="{FF2B5EF4-FFF2-40B4-BE49-F238E27FC236}">
                <a16:creationId xmlns:a16="http://schemas.microsoft.com/office/drawing/2014/main" id="{C17B99E4-7FD7-2545-8FA9-8E54D50F3C66}"/>
              </a:ext>
            </a:extLst>
          </p:cNvPr>
          <p:cNvSpPr/>
          <p:nvPr/>
        </p:nvSpPr>
        <p:spPr>
          <a:xfrm>
            <a:off x="0" y="1237677"/>
            <a:ext cx="9144001" cy="2844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ts val="1000"/>
              </a:spcBef>
              <a:buClr>
                <a:schemeClr val="accent1"/>
              </a:buClr>
              <a:buSzPct val="130000"/>
              <a:buFont typeface="CambriaMath" charset="0"/>
              <a:buChar char="⎯"/>
              <a:defRPr sz="1600">
                <a:solidFill>
                  <a:schemeClr val="tx2"/>
                </a:solidFill>
                <a:latin typeface="Arial" pitchFamily="34" charset="0"/>
                <a:ea typeface="ＭＳ Ｐゴシック" pitchFamily="34" charset="-128"/>
              </a:defRPr>
            </a:lvl1pPr>
            <a:lvl2pPr marL="742950" indent="-285750" eaLnBrk="0" hangingPunct="0">
              <a:spcBef>
                <a:spcPts val="500"/>
              </a:spcBef>
              <a:buClr>
                <a:schemeClr val="accent2"/>
              </a:buClr>
              <a:buFont typeface="CambriaMath" charset="0"/>
              <a:buChar char="⎯"/>
              <a:defRPr sz="1400">
                <a:solidFill>
                  <a:schemeClr val="tx2"/>
                </a:solidFill>
                <a:latin typeface="Arial" pitchFamily="34" charset="0"/>
                <a:ea typeface="ＭＳ Ｐゴシック" pitchFamily="34" charset="-128"/>
              </a:defRPr>
            </a:lvl2pPr>
            <a:lvl3pPr marL="1143000" indent="-228600" eaLnBrk="0" hangingPunct="0">
              <a:spcBef>
                <a:spcPts val="500"/>
              </a:spcBef>
              <a:buClr>
                <a:schemeClr val="accent2"/>
              </a:buClr>
              <a:buFont typeface="LucidaGrande-Bold" charset="0"/>
              <a:buChar char="⁃"/>
              <a:defRPr sz="1200">
                <a:solidFill>
                  <a:schemeClr val="tx2"/>
                </a:solidFill>
                <a:latin typeface="Arial" pitchFamily="34" charset="0"/>
                <a:ea typeface="ＭＳ Ｐゴシック" pitchFamily="34" charset="-128"/>
              </a:defRPr>
            </a:lvl3pPr>
            <a:lvl4pPr marL="1600200" indent="-228600" eaLnBrk="0" hangingPunct="0">
              <a:spcBef>
                <a:spcPts val="500"/>
              </a:spcBef>
              <a:buFont typeface="Arial" pitchFamily="34" charset="0"/>
              <a:defRPr sz="1200">
                <a:solidFill>
                  <a:schemeClr val="tx1"/>
                </a:solidFill>
                <a:latin typeface="Arial" pitchFamily="34" charset="0"/>
                <a:ea typeface="ＭＳ Ｐゴシック" pitchFamily="34" charset="-128"/>
              </a:defRPr>
            </a:lvl4pPr>
            <a:lvl5pPr marL="2057400" indent="-228600" eaLnBrk="0" hangingPunct="0">
              <a:spcBef>
                <a:spcPts val="500"/>
              </a:spcBef>
              <a:buFont typeface="Arial" pitchFamily="34" charset="0"/>
              <a:defRPr sz="1200">
                <a:solidFill>
                  <a:schemeClr val="accent1"/>
                </a:solidFill>
                <a:latin typeface="Arial" pitchFamily="34" charset="0"/>
                <a:ea typeface="ＭＳ Ｐゴシック" pitchFamily="34" charset="-128"/>
              </a:defRPr>
            </a:lvl5pPr>
            <a:lvl6pPr marL="25146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6pPr>
            <a:lvl7pPr marL="29718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7pPr>
            <a:lvl8pPr marL="34290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8pPr>
            <a:lvl9pPr marL="3886200" indent="-228600" eaLnBrk="0" fontAlgn="base" hangingPunct="0">
              <a:spcBef>
                <a:spcPts val="500"/>
              </a:spcBef>
              <a:spcAft>
                <a:spcPct val="0"/>
              </a:spcAft>
              <a:buFont typeface="Arial" pitchFamily="34" charset="0"/>
              <a:defRPr sz="1200">
                <a:solidFill>
                  <a:schemeClr val="accent1"/>
                </a:solidFill>
                <a:latin typeface="Arial" pitchFamily="34" charset="0"/>
                <a:ea typeface="ＭＳ Ｐゴシック" pitchFamily="34" charset="-128"/>
              </a:defRPr>
            </a:lvl9pPr>
          </a:lstStyle>
          <a:p>
            <a:pPr algn="ctr" rtl="0" eaLnBrk="1" hangingPunct="1">
              <a:spcBef>
                <a:spcPct val="0"/>
              </a:spcBef>
              <a:buClrTx/>
              <a:buSzTx/>
              <a:buNone/>
              <a:defRPr/>
            </a:pPr>
            <a:endParaRPr lang="fr-FR" altLang="en-US" sz="1800" dirty="0">
              <a:solidFill>
                <a:srgbClr val="FFFFFF"/>
              </a:solidFill>
            </a:endParaRPr>
          </a:p>
        </p:txBody>
      </p:sp>
      <p:sp>
        <p:nvSpPr>
          <p:cNvPr id="9" name="Espace réservé du contenu 2">
            <a:extLst>
              <a:ext uri="{FF2B5EF4-FFF2-40B4-BE49-F238E27FC236}">
                <a16:creationId xmlns:a16="http://schemas.microsoft.com/office/drawing/2014/main" id="{625D7D98-71A8-774A-AFD8-82F00B85DDE2}"/>
              </a:ext>
            </a:extLst>
          </p:cNvPr>
          <p:cNvSpPr txBox="1">
            <a:spLocks/>
          </p:cNvSpPr>
          <p:nvPr/>
        </p:nvSpPr>
        <p:spPr>
          <a:xfrm>
            <a:off x="539110" y="1476415"/>
            <a:ext cx="1912254" cy="2364548"/>
          </a:xfrm>
          <a:prstGeom prst="rect">
            <a:avLst/>
          </a:prstGeom>
          <a:solidFill>
            <a:srgbClr val="FFFFFF"/>
          </a:solidFill>
        </p:spPr>
        <p:txBody>
          <a:bodyPr vert="horz" lIns="144000" tIns="180000" rIns="72000" bIns="0" rtlCol="0">
            <a:noAutofit/>
          </a:bodyPr>
          <a:lstStyle>
            <a:lvl1pPr marL="180000" marR="0" indent="-180000" algn="l" defTabSz="914400" rtl="0" eaLnBrk="1" fontAlgn="auto" latinLnBrk="0" hangingPunct="1">
              <a:lnSpc>
                <a:spcPct val="100000"/>
              </a:lnSpc>
              <a:spcBef>
                <a:spcPts val="1000"/>
              </a:spcBef>
              <a:spcAft>
                <a:spcPts val="0"/>
              </a:spcAft>
              <a:buClr>
                <a:srgbClr val="00A0E3"/>
              </a:buClr>
              <a:buSzPct val="130000"/>
              <a:buFont typeface="Symbol" panose="05050102010706020507" pitchFamily="18" charset="2"/>
              <a:buChar char="-"/>
              <a:tabLst/>
              <a:defRPr sz="1600" kern="1200">
                <a:solidFill>
                  <a:srgbClr val="646464"/>
                </a:solidFill>
                <a:latin typeface="Arial" panose="020B0604020202020204" pitchFamily="34" charset="0"/>
                <a:ea typeface="+mn-ea"/>
                <a:cs typeface="Arial" panose="020B0604020202020204" pitchFamily="34" charset="0"/>
              </a:defRPr>
            </a:lvl1pPr>
            <a:lvl2pPr marL="360000" marR="0" indent="-180000" algn="l" defTabSz="914400" rtl="0" eaLnBrk="1" fontAlgn="auto" latinLnBrk="0" hangingPunct="1">
              <a:lnSpc>
                <a:spcPct val="100000"/>
              </a:lnSpc>
              <a:spcBef>
                <a:spcPts val="500"/>
              </a:spcBef>
              <a:spcAft>
                <a:spcPts val="0"/>
              </a:spcAft>
              <a:buClr>
                <a:srgbClr val="003C64"/>
              </a:buClr>
              <a:buSzTx/>
              <a:buFont typeface="Symbol" panose="05050102010706020507" pitchFamily="18" charset="2"/>
              <a:buChar char="-"/>
              <a:tabLst/>
              <a:defRPr sz="1400" kern="1200">
                <a:solidFill>
                  <a:srgbClr val="646464"/>
                </a:solidFill>
                <a:latin typeface="Arial" panose="020B0604020202020204" pitchFamily="34" charset="0"/>
                <a:ea typeface="+mn-ea"/>
                <a:cs typeface="Arial" panose="020B0604020202020204" pitchFamily="34" charset="0"/>
              </a:defRPr>
            </a:lvl2pPr>
            <a:lvl3pPr marL="540000" marR="0" indent="-180000" algn="l" defTabSz="914400" rtl="0" eaLnBrk="1" fontAlgn="auto" latinLnBrk="0" hangingPunct="1">
              <a:lnSpc>
                <a:spcPct val="100000"/>
              </a:lnSpc>
              <a:spcBef>
                <a:spcPts val="500"/>
              </a:spcBef>
              <a:spcAft>
                <a:spcPts val="0"/>
              </a:spcAft>
              <a:buClr>
                <a:srgbClr val="003C64"/>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3C64"/>
                </a:solidFill>
                <a:latin typeface="Arial" panose="020B0604020202020204" pitchFamily="34" charset="0"/>
                <a:ea typeface="+mn-ea"/>
                <a:cs typeface="Arial" panose="020B0604020202020204" pitchFamily="34" charset="0"/>
              </a:defRPr>
            </a:lvl4pPr>
            <a:lvl5pPr marL="0" marR="0" indent="0" algn="l" defTabSz="914400" rtl="0" eaLnBrk="1" fontAlgn="auto" latinLnBrk="0" hangingPunct="1">
              <a:lnSpc>
                <a:spcPct val="100000"/>
              </a:lnSpc>
              <a:spcBef>
                <a:spcPts val="500"/>
              </a:spcBef>
              <a:spcAft>
                <a:spcPts val="0"/>
              </a:spcAft>
              <a:buClr>
                <a:srgbClr val="008998"/>
              </a:buClr>
              <a:buSzTx/>
              <a:buFont typeface="Arial" panose="020B0604020202020204" pitchFamily="34" charset="0"/>
              <a:buNone/>
              <a:tabLst/>
              <a:defRPr lang="fr-FR" sz="1200" kern="1200" dirty="0">
                <a:solidFill>
                  <a:srgbClr val="00A0E3"/>
                </a:solidFill>
                <a:latin typeface="Arial" panose="020B0604020202020204" pitchFamily="34" charset="0"/>
                <a:ea typeface="+mn-ea"/>
                <a:cs typeface="Arial" panose="020B0604020202020204" pitchFamily="34" charset="0"/>
              </a:defRPr>
            </a:lvl5pPr>
            <a:lvl6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6pPr>
            <a:lvl7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7pPr>
            <a:lvl8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8pPr>
            <a:lvl9pPr marL="0" indent="0" algn="l" defTabSz="914400" rtl="0" eaLnBrk="1" latinLnBrk="0" hangingPunct="1">
              <a:lnSpc>
                <a:spcPct val="100000"/>
              </a:lnSpc>
              <a:spcBef>
                <a:spcPts val="500"/>
              </a:spcBef>
              <a:buFont typeface="Arial" panose="020B0604020202020204" pitchFamily="34" charset="0"/>
              <a:buNone/>
              <a:defRPr sz="1200" kern="1200">
                <a:solidFill>
                  <a:srgbClr val="00A0E3"/>
                </a:solidFill>
                <a:latin typeface="Arial" panose="020B0604020202020204" pitchFamily="34" charset="0"/>
                <a:ea typeface="+mn-ea"/>
                <a:cs typeface="Arial" panose="020B0604020202020204" pitchFamily="34" charset="0"/>
              </a:defRPr>
            </a:lvl9pPr>
          </a:lstStyle>
          <a:p>
            <a:pPr marL="0" indent="0" algn="l" rtl="0">
              <a:lnSpc>
                <a:spcPts val="1680"/>
              </a:lnSpc>
              <a:spcBef>
                <a:spcPts val="400"/>
              </a:spcBef>
              <a:spcAft>
                <a:spcPct val="0"/>
              </a:spcAft>
              <a:buClr>
                <a:srgbClr val="00B0F0"/>
              </a:buClr>
              <a:buFont typeface="Symbol" panose="05050102010706020507" pitchFamily="18" charset="2"/>
              <a:buNone/>
            </a:pPr>
            <a:r>
              <a:rPr lang="fr-FR" sz="1100" b="0" i="0" u="none" baseline="0" dirty="0">
                <a:solidFill>
                  <a:srgbClr val="003C64"/>
                </a:solidFill>
              </a:rPr>
              <a:t>Risque de perte du </a:t>
            </a:r>
            <a:r>
              <a:rPr lang="fr-FR" sz="1100" b="0" i="0" u="none" baseline="0">
                <a:solidFill>
                  <a:srgbClr val="003C64"/>
                </a:solidFill>
              </a:rPr>
              <a:t>capital investi. </a:t>
            </a:r>
            <a:r>
              <a:rPr lang="fr-FR" sz="1100" b="0" i="0" u="none" baseline="0" dirty="0">
                <a:solidFill>
                  <a:srgbClr val="003C64"/>
                </a:solidFill>
              </a:rPr>
              <a:t>Les investisseurs sont entièrement exposés au risque de perte en capital, et ils peuvent ne pas récupérer le montant </a:t>
            </a:r>
            <a:r>
              <a:rPr lang="fr-FR" sz="1100" b="0" i="0" u="none" baseline="0">
                <a:solidFill>
                  <a:srgbClr val="003C64"/>
                </a:solidFill>
              </a:rPr>
              <a:t>initialement investi.</a:t>
            </a:r>
            <a:endParaRPr lang="fr-FR" sz="1100" b="0" i="0" u="none" baseline="0" dirty="0">
              <a:solidFill>
                <a:srgbClr val="003C64"/>
              </a:solidFill>
            </a:endParaRPr>
          </a:p>
        </p:txBody>
      </p:sp>
      <p:sp>
        <p:nvSpPr>
          <p:cNvPr id="10" name="Espace réservé du contenu 2">
            <a:extLst>
              <a:ext uri="{FF2B5EF4-FFF2-40B4-BE49-F238E27FC236}">
                <a16:creationId xmlns:a16="http://schemas.microsoft.com/office/drawing/2014/main" id="{9C875B60-2711-5849-97B4-EF7127154B64}"/>
              </a:ext>
            </a:extLst>
          </p:cNvPr>
          <p:cNvSpPr txBox="1">
            <a:spLocks/>
          </p:cNvSpPr>
          <p:nvPr/>
        </p:nvSpPr>
        <p:spPr>
          <a:xfrm>
            <a:off x="2589987" y="1476415"/>
            <a:ext cx="2056035"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Risque lié aux marchés auxquels l’ETF est exposé. </a:t>
            </a:r>
            <a:br>
              <a:rPr lang="fr-FR" sz="1100" dirty="0">
                <a:solidFill>
                  <a:srgbClr val="003C64"/>
                </a:solidFill>
                <a:latin typeface="Arial" panose="020B0604020202020204" pitchFamily="34" charset="0"/>
                <a:cs typeface="Arial" panose="020B0604020202020204" pitchFamily="34" charset="0"/>
              </a:rPr>
            </a:b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Le prix et la valeur des investissements sont liés au risque de liquidité des </a:t>
            </a:r>
            <a:r>
              <a:rPr lang="fr-FR" sz="1100" dirty="0">
                <a:solidFill>
                  <a:srgbClr val="003C64"/>
                </a:solidFill>
                <a:latin typeface="Arial" panose="020B0604020202020204" pitchFamily="34" charset="0"/>
                <a:cs typeface="Arial" panose="020B0604020202020204" pitchFamily="34" charset="0"/>
                <a:sym typeface="Arial" panose="020B0604020202020204" pitchFamily="34" charset="0"/>
              </a:rPr>
              <a:t>composantes de la stratégie sous-jacente. </a:t>
            </a: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La valeur des investissements peut fluctuer à la hausse comme à la baisse.</a:t>
            </a:r>
          </a:p>
        </p:txBody>
      </p:sp>
      <p:sp>
        <p:nvSpPr>
          <p:cNvPr id="11" name="Espace réservé du contenu 2">
            <a:extLst>
              <a:ext uri="{FF2B5EF4-FFF2-40B4-BE49-F238E27FC236}">
                <a16:creationId xmlns:a16="http://schemas.microsoft.com/office/drawing/2014/main" id="{B4146EA6-23EA-9542-9185-34DB504C0A07}"/>
              </a:ext>
            </a:extLst>
          </p:cNvPr>
          <p:cNvSpPr txBox="1">
            <a:spLocks/>
          </p:cNvSpPr>
          <p:nvPr/>
        </p:nvSpPr>
        <p:spPr>
          <a:xfrm>
            <a:off x="4777272" y="1476415"/>
            <a:ext cx="1775847"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Risque lié à la volatilité des titres/devises </a:t>
            </a:r>
            <a:r>
              <a:rPr lang="fr-FR" sz="1100" dirty="0">
                <a:solidFill>
                  <a:srgbClr val="003C64"/>
                </a:solidFill>
                <a:latin typeface="Arial" panose="020B0604020202020204" pitchFamily="34" charset="0"/>
                <a:cs typeface="Arial" panose="020B0604020202020204" pitchFamily="34" charset="0"/>
                <a:sym typeface="Arial" panose="020B0604020202020204" pitchFamily="34" charset="0"/>
              </a:rPr>
              <a:t>composant la stratégie sous-jacente.</a:t>
            </a:r>
          </a:p>
        </p:txBody>
      </p:sp>
      <p:sp>
        <p:nvSpPr>
          <p:cNvPr id="12" name="Espace réservé du contenu 2">
            <a:extLst>
              <a:ext uri="{FF2B5EF4-FFF2-40B4-BE49-F238E27FC236}">
                <a16:creationId xmlns:a16="http://schemas.microsoft.com/office/drawing/2014/main" id="{196120DF-EACB-184F-8AA9-38DD3825821F}"/>
              </a:ext>
            </a:extLst>
          </p:cNvPr>
          <p:cNvSpPr txBox="1">
            <a:spLocks/>
          </p:cNvSpPr>
          <p:nvPr/>
        </p:nvSpPr>
        <p:spPr>
          <a:xfrm>
            <a:off x="6691745" y="1476415"/>
            <a:ext cx="1912254" cy="2364548"/>
          </a:xfrm>
          <a:prstGeom prst="rect">
            <a:avLst/>
          </a:prstGeom>
          <a:solidFill>
            <a:srgbClr val="FFFFFF"/>
          </a:solidFill>
        </p:spPr>
        <p:txBody>
          <a:bodyPr vert="horz" lIns="144000" tIns="180000" rIns="7200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ts val="1680"/>
              </a:lnSpc>
              <a:spcBef>
                <a:spcPts val="400"/>
              </a:spcBef>
              <a:spcAft>
                <a:spcPct val="0"/>
              </a:spcAft>
              <a:buClr>
                <a:srgbClr val="00B0F0"/>
              </a:buClr>
              <a:buNone/>
              <a:defRPr/>
            </a:pPr>
            <a:r>
              <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L’objectif d'investissement du fonds peut ne pas être </a:t>
            </a:r>
            <a:r>
              <a:rPr lang="fr-FR" sz="1100" b="0" i="0" u="none" baseline="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entièrement réalisé.</a:t>
            </a:r>
            <a:endParaRPr lang="fr-FR" sz="1100" b="0" i="0" u="none" baseline="0" dirty="0">
              <a:solidFill>
                <a:srgbClr val="003C64"/>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endParaRPr>
          </a:p>
          <a:p>
            <a:pPr marL="0" indent="0" algn="l" rtl="0">
              <a:lnSpc>
                <a:spcPts val="1680"/>
              </a:lnSpc>
              <a:spcBef>
                <a:spcPts val="400"/>
              </a:spcBef>
              <a:spcAft>
                <a:spcPct val="0"/>
              </a:spcAft>
              <a:buClr>
                <a:srgbClr val="00B0F0"/>
              </a:buClr>
              <a:buNone/>
              <a:defRPr/>
            </a:pPr>
            <a:endParaRPr lang="fr-FR" sz="1100" dirty="0">
              <a:solidFill>
                <a:srgbClr val="003C64"/>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0E5AE093-1BD8-6E45-ADA2-F3AF802B36BE}"/>
              </a:ext>
            </a:extLst>
          </p:cNvPr>
          <p:cNvSpPr txBox="1"/>
          <p:nvPr/>
        </p:nvSpPr>
        <p:spPr bwMode="auto">
          <a:xfrm>
            <a:off x="4777272" y="1475808"/>
            <a:ext cx="1778894"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4" name="ZoneTexte 13">
            <a:extLst>
              <a:ext uri="{FF2B5EF4-FFF2-40B4-BE49-F238E27FC236}">
                <a16:creationId xmlns:a16="http://schemas.microsoft.com/office/drawing/2014/main" id="{EF7CE71D-20FA-BF4F-85D5-AACB24E97E10}"/>
              </a:ext>
            </a:extLst>
          </p:cNvPr>
          <p:cNvSpPr txBox="1"/>
          <p:nvPr/>
        </p:nvSpPr>
        <p:spPr bwMode="auto">
          <a:xfrm>
            <a:off x="6691795" y="1475808"/>
            <a:ext cx="1911038" cy="53999"/>
          </a:xfrm>
          <a:prstGeom prst="rect">
            <a:avLst/>
          </a:prstGeom>
          <a:solidFill>
            <a:srgbClr val="00548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5" name="ZoneTexte 14">
            <a:extLst>
              <a:ext uri="{FF2B5EF4-FFF2-40B4-BE49-F238E27FC236}">
                <a16:creationId xmlns:a16="http://schemas.microsoft.com/office/drawing/2014/main" id="{DFF37C0D-B7D6-7248-BA8A-9A8D3A1764D2}"/>
              </a:ext>
            </a:extLst>
          </p:cNvPr>
          <p:cNvSpPr txBox="1"/>
          <p:nvPr/>
        </p:nvSpPr>
        <p:spPr bwMode="auto">
          <a:xfrm>
            <a:off x="2586940" y="1475808"/>
            <a:ext cx="2051705"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6" name="ZoneTexte 15">
            <a:extLst>
              <a:ext uri="{FF2B5EF4-FFF2-40B4-BE49-F238E27FC236}">
                <a16:creationId xmlns:a16="http://schemas.microsoft.com/office/drawing/2014/main" id="{82857E26-5B2C-0B46-9F3B-805D59C25F8B}"/>
              </a:ext>
            </a:extLst>
          </p:cNvPr>
          <p:cNvSpPr txBox="1"/>
          <p:nvPr/>
        </p:nvSpPr>
        <p:spPr bwMode="auto">
          <a:xfrm>
            <a:off x="544588" y="1475808"/>
            <a:ext cx="1911038" cy="53999"/>
          </a:xfrm>
          <a:prstGeom prst="rect">
            <a:avLst/>
          </a:prstGeom>
          <a:solidFill>
            <a:srgbClr val="0073A3"/>
          </a:solidFill>
        </p:spPr>
        <p:txBody>
          <a:bodyPr wrap="square" lIns="180000" tIns="180000" rIns="180000" bIns="180000">
            <a:noAutofit/>
          </a:bodyPr>
          <a:lstStyle/>
          <a:p>
            <a:pPr algn="ctr" defTabSz="388942" rtl="0">
              <a:defRPr/>
            </a:pPr>
            <a:endParaRPr lang="fr-FR" sz="1000" dirty="0">
              <a:solidFill>
                <a:srgbClr val="FFFFFF"/>
              </a:solidFill>
              <a:latin typeface="Arial" panose="020B0604020202020204" pitchFamily="34" charset="0"/>
              <a:ea typeface="Arial" charset="0"/>
              <a:cs typeface="Arial" charset="0"/>
            </a:endParaRPr>
          </a:p>
        </p:txBody>
      </p:sp>
      <p:sp>
        <p:nvSpPr>
          <p:cNvPr id="17" name="Rectangle 16">
            <a:extLst>
              <a:ext uri="{FF2B5EF4-FFF2-40B4-BE49-F238E27FC236}">
                <a16:creationId xmlns:a16="http://schemas.microsoft.com/office/drawing/2014/main" id="{E8F2B6DF-6005-AE4C-82E0-C91CC882B59F}"/>
              </a:ext>
            </a:extLst>
          </p:cNvPr>
          <p:cNvSpPr/>
          <p:nvPr/>
        </p:nvSpPr>
        <p:spPr>
          <a:xfrm>
            <a:off x="539109" y="4308723"/>
            <a:ext cx="8063723" cy="1370717"/>
          </a:xfrm>
          <a:prstGeom prst="rect">
            <a:avLst/>
          </a:prstGeom>
        </p:spPr>
        <p:txBody>
          <a:bodyPr lIns="0" tIns="0" rIns="0" bIns="0">
            <a:noAutofit/>
          </a:bodyPr>
          <a:lstStyle/>
          <a:p>
            <a:pPr marL="0" indent="0">
              <a:lnSpc>
                <a:spcPts val="1400"/>
              </a:lnSpc>
              <a:spcBef>
                <a:spcPts val="400"/>
              </a:spcBef>
              <a:spcAft>
                <a:spcPct val="0"/>
              </a:spcAft>
              <a:buClr>
                <a:srgbClr val="00B0F0"/>
              </a:buClr>
              <a:buFont typeface="Symbol" panose="05050102010706020507" pitchFamily="18" charset="2"/>
              <a:buNone/>
            </a:pPr>
            <a:r>
              <a:rPr lang="fr-FR" sz="1000" spc="-30" dirty="0">
                <a:solidFill>
                  <a:srgbClr val="003C64"/>
                </a:solidFill>
              </a:rPr>
              <a:t>La politique de transparence du portefeuille et les informations sur les actifs des fonds sont disponibles sur amundietf.com. Les parts des fonds achetées sur le marché secondaire ne peuvent généralement pas être revendues directement aux fonds. Les investisseurs doivent acheter et vendre des parts sur un marché secondaire à l'aide d'un intermédiaire (par exemple, un courtier), ce qui peut entraîner des frais. Les investisseurs peuvent en outre payer un montant supérieur à la valeur liquidative en vigueur lors de l'achat de parts et percevoir un montant inférieur à la valeur liquidative en vigueur lors de leur revente.</a:t>
            </a:r>
          </a:p>
          <a:p>
            <a:pPr marL="0" indent="0">
              <a:lnSpc>
                <a:spcPts val="1400"/>
              </a:lnSpc>
              <a:spcBef>
                <a:spcPts val="400"/>
              </a:spcBef>
              <a:spcAft>
                <a:spcPct val="0"/>
              </a:spcAft>
              <a:buClr>
                <a:srgbClr val="00B0F0"/>
              </a:buClr>
              <a:buFont typeface="Symbol" panose="05050102010706020507" pitchFamily="18" charset="2"/>
              <a:buNone/>
            </a:pPr>
            <a:r>
              <a:rPr lang="fr-FR" sz="1000" b="1" spc="-30" dirty="0">
                <a:solidFill>
                  <a:srgbClr val="003C64"/>
                </a:solidFill>
              </a:rPr>
              <a:t>Il est important que les investisseurs potentiels évaluent les risques décrits ci-dessous et dans le Document d'Informations Clés (DIC) et le prospectus du fonds, lesquels sont disponibles sur le site www.amundietf.com.</a:t>
            </a:r>
          </a:p>
        </p:txBody>
      </p:sp>
      <p:sp>
        <p:nvSpPr>
          <p:cNvPr id="19" name="Espace réservé du pied de page 3">
            <a:extLst>
              <a:ext uri="{FF2B5EF4-FFF2-40B4-BE49-F238E27FC236}">
                <a16:creationId xmlns:a16="http://schemas.microsoft.com/office/drawing/2014/main" id="{C2816EB1-39C5-4245-9194-2B5484F3DF2C}"/>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0" name="Slide Number Placeholder 19">
            <a:extLst>
              <a:ext uri="{FF2B5EF4-FFF2-40B4-BE49-F238E27FC236}">
                <a16:creationId xmlns:a16="http://schemas.microsoft.com/office/drawing/2014/main" id="{2A12F345-5996-4CFA-9C5C-9C7F46CA2608}"/>
              </a:ext>
            </a:extLst>
          </p:cNvPr>
          <p:cNvSpPr>
            <a:spLocks noGrp="1"/>
          </p:cNvSpPr>
          <p:nvPr>
            <p:ph type="sldNum" sz="quarter" idx="10"/>
          </p:nvPr>
        </p:nvSpPr>
        <p:spPr/>
        <p:txBody>
          <a:bodyPr/>
          <a:lstStyle/>
          <a:p>
            <a:fld id="{78D5D5FC-A2A2-446A-BED0-1CEF08BE1E1C}" type="slidenum">
              <a:rPr lang="fr-FR" smtClean="0"/>
              <a:pPr/>
              <a:t>33</a:t>
            </a:fld>
            <a:endParaRPr lang="fr-FR" dirty="0"/>
          </a:p>
        </p:txBody>
      </p:sp>
    </p:spTree>
    <p:custDataLst>
      <p:tags r:id="rId1"/>
    </p:custDataLst>
    <p:extLst>
      <p:ext uri="{BB962C8B-B14F-4D97-AF65-F5344CB8AC3E}">
        <p14:creationId xmlns:p14="http://schemas.microsoft.com/office/powerpoint/2010/main" val="583736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E43E93-A29C-407A-8988-A021419A668D}"/>
              </a:ext>
            </a:extLst>
          </p:cNvPr>
          <p:cNvSpPr>
            <a:spLocks noGrp="1"/>
          </p:cNvSpPr>
          <p:nvPr>
            <p:ph sz="quarter" idx="11"/>
          </p:nvPr>
        </p:nvSpPr>
        <p:spPr>
          <a:xfrm>
            <a:off x="539750" y="1019566"/>
            <a:ext cx="8063998" cy="4466834"/>
          </a:xfrm>
        </p:spPr>
        <p:txBody>
          <a:bodyPr/>
          <a:lstStyle/>
          <a:p>
            <a:pPr marL="0" indent="0">
              <a:lnSpc>
                <a:spcPct val="107000"/>
              </a:lnSpc>
              <a:spcBef>
                <a:spcPts val="300"/>
              </a:spcBef>
              <a:spcAft>
                <a:spcPts val="300"/>
              </a:spcAft>
              <a:buNone/>
            </a:pPr>
            <a:r>
              <a:rPr lang="fr-FR" sz="900" b="1" dirty="0">
                <a:effectLst/>
                <a:latin typeface="Arial" panose="020B0604020202020204" pitchFamily="34" charset="0"/>
                <a:ea typeface="SimHei" panose="02010609060101010101" pitchFamily="49" charset="-122"/>
                <a:cs typeface="Times New Roman" panose="02020603050405020304" pitchFamily="18" charset="0"/>
              </a:rPr>
              <a:t>Il est important que les investisseurs potentiels évaluent les risques décrits ci-dessous et dans le Document d'Informations Clés (DIC) et le prospectus du fonds, lesquels sont disponibles sur le site www.amundietf.com.</a:t>
            </a:r>
            <a:endParaRPr lang="fr-FR" sz="900" dirty="0">
              <a:effectLst/>
              <a:latin typeface="Arial" panose="020B0604020202020204" pitchFamily="34" charset="0"/>
              <a:ea typeface="SimHei" panose="02010609060101010101" pitchFamily="49" charset="-122"/>
              <a:cs typeface="Times New Roman" panose="02020603050405020304" pitchFamily="18" charset="0"/>
            </a:endParaRP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PERTE EN CAPITAL – </a:t>
            </a:r>
            <a:r>
              <a:rPr lang="fr-FR" sz="900" dirty="0">
                <a:effectLst/>
                <a:latin typeface="Arial" panose="020B0604020202020204" pitchFamily="34" charset="0"/>
                <a:ea typeface="SimHei" panose="02010609060101010101" pitchFamily="49" charset="-122"/>
                <a:cs typeface="Times New Roman" panose="02020603050405020304" pitchFamily="18" charset="0"/>
              </a:rPr>
              <a:t>Les ETF ont un profil de risque similaire à celui d’un investissement direct dans la stratégie sous-jacente. Les investisseurs sont entièrement exposés au risque de perte en capital, et ils peuvent ne pas récupérer le montant initialement investi.</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LIE AU SOUS-JACENT </a:t>
            </a:r>
            <a:r>
              <a:rPr lang="fr-FR" sz="900" dirty="0">
                <a:effectLst/>
                <a:latin typeface="Arial" panose="020B0604020202020204" pitchFamily="34" charset="0"/>
                <a:ea typeface="SimHei" panose="02010609060101010101" pitchFamily="49" charset="-122"/>
                <a:cs typeface="Times New Roman" panose="02020603050405020304" pitchFamily="18" charset="0"/>
              </a:rPr>
              <a:t>– La stratégie sous-jacente d’un ETF peut être complexe et volatile. Par exemple, les ETF exposés aux Marchés Emergents comportent un risque de perte potentielle plus élevé que ceux qui investissent dans les Marchés Développés, car ils sont exposés à de nombreux risques imprévisibles inhérents à ces marchés.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CONTREPARTIE </a:t>
            </a:r>
            <a:r>
              <a:rPr lang="fr-FR" sz="900" dirty="0">
                <a:effectLst/>
                <a:latin typeface="Arial" panose="020B0604020202020204" pitchFamily="34" charset="0"/>
                <a:ea typeface="SimHei" panose="02010609060101010101" pitchFamily="49" charset="-122"/>
                <a:cs typeface="Times New Roman" panose="02020603050405020304" pitchFamily="18" charset="0"/>
              </a:rPr>
              <a:t>– Les investisseurs sont exposés aux risques découlant de l’utilisation d’un swap de gré à gré (« Over-the-</a:t>
            </a:r>
            <a:r>
              <a:rPr lang="fr-FR" sz="900" dirty="0" err="1">
                <a:effectLst/>
                <a:latin typeface="Arial" panose="020B0604020202020204" pitchFamily="34" charset="0"/>
                <a:ea typeface="SimHei" panose="02010609060101010101" pitchFamily="49" charset="-122"/>
                <a:cs typeface="Times New Roman" panose="02020603050405020304" pitchFamily="18" charset="0"/>
              </a:rPr>
              <a:t>counter</a:t>
            </a:r>
            <a:r>
              <a:rPr lang="fr-FR" sz="900" dirty="0">
                <a:effectLst/>
                <a:latin typeface="Arial" panose="020B0604020202020204" pitchFamily="34" charset="0"/>
                <a:ea typeface="SimHei" panose="02010609060101010101" pitchFamily="49" charset="-122"/>
                <a:cs typeface="Times New Roman" panose="02020603050405020304" pitchFamily="18" charset="0"/>
              </a:rPr>
              <a:t> » OTC) ou du prêt de titres avec la (les) contrepartie(s) respective(s). Les contreparties sont des établissements de crédit dont les noms se trouvent sur le site du fonds amundietf.com. Conformément à la réglementation OPCVM, l'exposition à la contrepartie ne peut pas dépasser 10% des actifs totaux du fonds.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CHANGE </a:t>
            </a:r>
            <a:r>
              <a:rPr lang="fr-FR" sz="900" dirty="0">
                <a:effectLst/>
                <a:latin typeface="Arial" panose="020B0604020202020204" pitchFamily="34" charset="0"/>
                <a:ea typeface="SimHei" panose="02010609060101010101" pitchFamily="49" charset="-122"/>
                <a:cs typeface="Times New Roman" panose="02020603050405020304" pitchFamily="18" charset="0"/>
              </a:rPr>
              <a:t>– Un ETF peut être exposé au risque de change s’il est libellé dans une devise différente de celle de la stratégie sous-jacente utilisée. Les fluctuations des taux de change peuvent donc avoir un impact positif ou négatif sur les performances.</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LIQUIDITÉ </a:t>
            </a:r>
            <a:r>
              <a:rPr lang="fr-FR" sz="900" dirty="0">
                <a:effectLst/>
                <a:latin typeface="Arial" panose="020B0604020202020204" pitchFamily="34" charset="0"/>
                <a:ea typeface="SimHei" panose="02010609060101010101" pitchFamily="49" charset="-122"/>
                <a:cs typeface="Times New Roman" panose="02020603050405020304" pitchFamily="18" charset="0"/>
              </a:rPr>
              <a:t>– Il existe un risque lié aux marchés auxquels l’ETF est exposé. Le prix et la valeur des investissements sont liés au risque de liquidité des composantes de la stratégie sous-jacente. Les investissements peuvent fluctuer à la hausse comme à la baisse. De plus, sur le marché secondaire, la liquidité est fournie par des teneurs de marché opérant sur les bourses où les ETF sont cotés. En bourse, la liquidité peut être limitée du fait d'une suspension du marché sous-jacent représenté par la stratégie sous-jacente utilisée par l'ETF, d'une erreur des systèmes de l'une des bourses concernées ou d'autres teneurs de marché, ou d'une situation de marché ou d'un événement exceptionnel(le).</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VOLATILITÉ </a:t>
            </a:r>
            <a:r>
              <a:rPr lang="fr-FR" sz="900" dirty="0">
                <a:effectLst/>
                <a:latin typeface="Arial" panose="020B0604020202020204" pitchFamily="34" charset="0"/>
                <a:ea typeface="SimHei" panose="02010609060101010101" pitchFamily="49" charset="-122"/>
                <a:cs typeface="Times New Roman" panose="02020603050405020304" pitchFamily="18" charset="0"/>
              </a:rPr>
              <a:t>– L'ETF est exposé aux variations de la volatilité des marchés principaux représentés dans la stratégie sous-jacente. La valeur d’un ETF peut évoluer de manière rapide et imprévisible et peut connaître de fortes fluctuations, à la hausse comme à la baisse.</a:t>
            </a:r>
          </a:p>
          <a:p>
            <a:pPr>
              <a:lnSpc>
                <a:spcPct val="107000"/>
              </a:lnSpc>
              <a:spcBef>
                <a:spcPts val="300"/>
              </a:spcBef>
              <a:spcAft>
                <a:spcPts val="300"/>
              </a:spcAft>
            </a:pPr>
            <a:r>
              <a:rPr lang="fr-FR" sz="900" b="1" dirty="0">
                <a:effectLst/>
                <a:latin typeface="Arial" panose="020B0604020202020204" pitchFamily="34" charset="0"/>
                <a:ea typeface="SimHei" panose="02010609060101010101" pitchFamily="49" charset="-122"/>
                <a:cs typeface="Times New Roman" panose="02020603050405020304" pitchFamily="18" charset="0"/>
              </a:rPr>
              <a:t>RISQUE DE CONCENTRATION </a:t>
            </a:r>
            <a:r>
              <a:rPr lang="fr-FR" sz="900" dirty="0">
                <a:effectLst/>
                <a:latin typeface="Arial" panose="020B0604020202020204" pitchFamily="34" charset="0"/>
                <a:ea typeface="SimHei" panose="02010609060101010101" pitchFamily="49" charset="-122"/>
                <a:cs typeface="Times New Roman" panose="02020603050405020304" pitchFamily="18" charset="0"/>
              </a:rPr>
              <a:t>– Les ETF thématiques sélectionnent des actions ou obligations pour leur portefeuille au sein d’un univers d’investissement initial. Lorsque les règles de sélection sont étendues, le portefeuille peut être plus concentré et le risque réparti sur un nombre de titres inférieur à celui de cet univers d’investissement initial.</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C1A50C84-67DD-4058-9524-884EF83979A4}"/>
              </a:ext>
            </a:extLst>
          </p:cNvPr>
          <p:cNvSpPr>
            <a:spLocks noGrp="1"/>
          </p:cNvSpPr>
          <p:nvPr>
            <p:ph type="title"/>
          </p:nvPr>
        </p:nvSpPr>
        <p:spPr/>
        <p:txBody>
          <a:bodyPr anchor="ctr"/>
          <a:lstStyle/>
          <a:p>
            <a:r>
              <a:rPr lang="fr-FR" b="1" dirty="0">
                <a:effectLst/>
                <a:latin typeface="Arial" panose="020B0604020202020204" pitchFamily="34" charset="0"/>
                <a:ea typeface="SimHei" panose="02010609060101010101" pitchFamily="49" charset="-122"/>
                <a:cs typeface="Times New Roman" panose="02020603050405020304" pitchFamily="18" charset="0"/>
              </a:rPr>
              <a:t>Les risques liés à l’investissement</a:t>
            </a:r>
            <a:endParaRPr lang="fr-FR" sz="3200" dirty="0"/>
          </a:p>
        </p:txBody>
      </p:sp>
      <p:sp>
        <p:nvSpPr>
          <p:cNvPr id="7" name="Footer Placeholder 6">
            <a:extLst>
              <a:ext uri="{FF2B5EF4-FFF2-40B4-BE49-F238E27FC236}">
                <a16:creationId xmlns:a16="http://schemas.microsoft.com/office/drawing/2014/main" id="{51D5AB7E-0A89-48F9-9B9E-7A80F4297B2F}"/>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8" name="Espace réservé du pied de page 3">
            <a:extLst>
              <a:ext uri="{FF2B5EF4-FFF2-40B4-BE49-F238E27FC236}">
                <a16:creationId xmlns:a16="http://schemas.microsoft.com/office/drawing/2014/main" id="{335A7A15-A22F-44A8-B850-0D50921A4977}"/>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D7721938-C9D2-4AB1-9CFA-CCF73BAF329E}"/>
              </a:ext>
            </a:extLst>
          </p:cNvPr>
          <p:cNvSpPr>
            <a:spLocks noGrp="1"/>
          </p:cNvSpPr>
          <p:nvPr>
            <p:ph type="sldNum" sz="quarter" idx="10"/>
          </p:nvPr>
        </p:nvSpPr>
        <p:spPr/>
        <p:txBody>
          <a:bodyPr/>
          <a:lstStyle/>
          <a:p>
            <a:fld id="{78D5D5FC-A2A2-446A-BED0-1CEF08BE1E1C}" type="slidenum">
              <a:rPr lang="fr-FR" smtClean="0"/>
              <a:pPr/>
              <a:t>34</a:t>
            </a:fld>
            <a:endParaRPr lang="fr-FR" dirty="0"/>
          </a:p>
        </p:txBody>
      </p:sp>
    </p:spTree>
    <p:extLst>
      <p:ext uri="{BB962C8B-B14F-4D97-AF65-F5344CB8AC3E}">
        <p14:creationId xmlns:p14="http://schemas.microsoft.com/office/powerpoint/2010/main" val="1968968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dirty="0"/>
              <a:t>Le présent document est réservé aux professionnels et aux contreparties éligibles au sens de la Directive MIF 2014/65/UE du Parlement européen et agissant uniquement et exclusivement pour leur compte propre. Il ne s'adresse pas aux clients particuliers. En Suisse, le présent document est réservé aux investisseurs qualifiés au sens de l’article 10, paragraphe 3 a), b), c) et d), de la Loi fédérale du 23 juin 2006 sur les Placements Collectifs de Capitaux.</a:t>
            </a:r>
          </a:p>
          <a:p>
            <a:pPr marL="0" indent="0">
              <a:spcBef>
                <a:spcPts val="300"/>
              </a:spcBef>
              <a:spcAft>
                <a:spcPts val="300"/>
              </a:spcAft>
              <a:buNone/>
            </a:pPr>
            <a:r>
              <a:rPr lang="fr-FR" sz="900" dirty="0"/>
              <a:t>Les informations de ce document ne sont pas destinées à être distribuées et ne constituent pas une offre de vente ni une sollicitation d’offre d’achat de titres ou de services aux États-Unis, ou dans l’un de ses territoires ou possessions soumis à sa juridiction, à destination ou au profit de tout ressortissant américain « US </a:t>
            </a:r>
            <a:r>
              <a:rPr lang="fr-FR" sz="900" dirty="0" err="1"/>
              <a:t>person</a:t>
            </a:r>
            <a:r>
              <a:rPr lang="fr-FR" sz="900" dirty="0"/>
              <a:t> » (tel que défini dans le prospectus des Fonds ou dans les mentions légales des sites www.amundi.com et www.amundietf.com). Les Fonds n’ont pas été enregistrés aux États-Unis en vertu de l’Investment </a:t>
            </a:r>
            <a:r>
              <a:rPr lang="fr-FR" sz="900" dirty="0" err="1"/>
              <a:t>Company</a:t>
            </a:r>
            <a:r>
              <a:rPr lang="fr-FR" sz="900" dirty="0"/>
              <a:t> </a:t>
            </a:r>
            <a:r>
              <a:rPr lang="fr-FR" sz="900" dirty="0" err="1"/>
              <a:t>Act</a:t>
            </a:r>
            <a:r>
              <a:rPr lang="fr-FR" sz="900" dirty="0"/>
              <a:t> de 1940 et les parts/actions des Fonds ne sont pas enregistrées aux États-Unis en vertu du Securities </a:t>
            </a:r>
            <a:r>
              <a:rPr lang="fr-FR" sz="900" dirty="0" err="1"/>
              <a:t>Act</a:t>
            </a:r>
            <a:r>
              <a:rPr lang="fr-FR" sz="900" dirty="0"/>
              <a:t> de 1933.</a:t>
            </a:r>
          </a:p>
          <a:p>
            <a:pPr marL="0" indent="0">
              <a:spcBef>
                <a:spcPts val="300"/>
              </a:spcBef>
              <a:spcAft>
                <a:spcPts val="300"/>
              </a:spcAft>
              <a:buNone/>
            </a:pPr>
            <a:r>
              <a:rPr lang="fr-FR" sz="900" dirty="0"/>
              <a:t>Ce document est de nature commerciale. Les fonds décrits dans le présent document (les « fonds ») peuvent ne pas être disponibles pour tous les investisseurs ni être autorisés à la commercialisation auprès des autorités compétentes de certains pays. Il est de la responsabilité de chaque investisseur de s’assurer qu’il est autorisé à souscrire à ou investir dans ce produit. Il est recommandé aux investisseurs de consulter des conseillers financiers, fiscaux, comptables et juridiques indépendants avant d’investir dans ce produit.</a:t>
            </a:r>
          </a:p>
          <a:p>
            <a:pPr marL="0" indent="0">
              <a:spcBef>
                <a:spcPts val="300"/>
              </a:spcBef>
              <a:spcAft>
                <a:spcPts val="300"/>
              </a:spcAft>
              <a:buNone/>
            </a:pPr>
            <a:r>
              <a:rPr lang="fr-FR" sz="900" dirty="0"/>
              <a:t>Les informations contenues dans le présent document sont des informations promotionnelles et non contractuelles qui ne doivent pas être considérées comme un conseil en investissement ou une recommandation d’investissement, une sollicitation d’investissement, d'offre ou d'achat de la part d’Amundi Asset Management (« Amundi ») ou de l’une quelconque de ses filiales.</a:t>
            </a:r>
          </a:p>
          <a:p>
            <a:pPr marL="0" indent="0">
              <a:spcBef>
                <a:spcPts val="300"/>
              </a:spcBef>
              <a:spcAft>
                <a:spcPts val="300"/>
              </a:spcAft>
              <a:buNone/>
            </a:pPr>
            <a:r>
              <a:rPr lang="fr-FR" sz="900" dirty="0"/>
              <a:t>Les Fonds sont les ETF UCITS d'Amundi. Amundi ETF désigne l’activité ETF d’Amundi. </a:t>
            </a:r>
          </a:p>
          <a:p>
            <a:pPr marL="0" indent="0">
              <a:spcBef>
                <a:spcPts val="300"/>
              </a:spcBef>
              <a:spcAft>
                <a:spcPts val="300"/>
              </a:spcAft>
              <a:buNone/>
            </a:pPr>
            <a:r>
              <a:rPr lang="fr-FR" sz="900" dirty="0"/>
              <a:t>Ce document contient des informations relatives à des services d’investissement proposés par Amundi ou des Fonds ouverts de droit français agréés par l’Autorité des Marchés Financiers en France et autorisés à commercialiser leurs parts ou actions dans différents pays européens de l’UE (les « Pays de Commercialisation ») en vertu de l’article 93 de la Directive 2009/65/CE. </a:t>
            </a:r>
          </a:p>
          <a:p>
            <a:pPr marL="0" indent="0">
              <a:spcBef>
                <a:spcPts val="300"/>
              </a:spcBef>
              <a:spcAft>
                <a:spcPts val="300"/>
              </a:spcAft>
              <a:buNone/>
            </a:pPr>
            <a:r>
              <a:rPr lang="fr-FR" sz="900" dirty="0"/>
              <a:t>Les Fonds sont des compartiments des fonds à compartiments (FCP) de droit français gérés activement par Amundi Asset Management dont le siège social est situé au 91/93 Boulevard Pasteur, 75015 Paris, France </a:t>
            </a:r>
          </a:p>
          <a:p>
            <a:pPr marL="0" indent="0">
              <a:spcBef>
                <a:spcPts val="300"/>
              </a:spcBef>
              <a:spcAft>
                <a:spcPts val="300"/>
              </a:spcAft>
              <a:buNone/>
            </a:pPr>
            <a:r>
              <a:rPr lang="fr-FR" sz="900" dirty="0"/>
              <a:t>Avant toute souscription, l’investisseur potentiel est tenu de lire les documents d’offre des Fonds (DIC et prospectus). La version française du prospectus des ETF UCITS domiciliés en France ainsi que les DIC dans la langue des Pays de Commercialisation, sont disponibles gratuitement sur les sites www.amundi.com et www.amundietf.com. Ils sont également disponibles auprès du siège d'Amundi Asset Management (en tant que société de gestion </a:t>
            </a:r>
            <a:r>
              <a:rPr lang="fr-FR" sz="900"/>
              <a:t>des FCP). </a:t>
            </a:r>
            <a:r>
              <a:rPr lang="fr-FR" sz="900" dirty="0"/>
              <a:t>Pour plus d'informations sur les bourses où l'ETF est coté, </a:t>
            </a:r>
            <a:r>
              <a:rPr lang="fr-FR" sz="900" dirty="0" err="1"/>
              <a:t>veuillez vous</a:t>
            </a:r>
            <a:r>
              <a:rPr lang="fr-FR" sz="900" dirty="0"/>
              <a:t> référer à la page web du fonds sur amundietf.com.</a:t>
            </a:r>
          </a:p>
          <a:p>
            <a:pPr marL="0" indent="0">
              <a:spcBef>
                <a:spcPts val="300"/>
              </a:spcBef>
              <a:spcAft>
                <a:spcPts val="300"/>
              </a:spcAft>
              <a:buNone/>
            </a:pPr>
            <a:r>
              <a:rPr lang="fr-FR" sz="900" dirty="0"/>
              <a:t>Tout investissement dans un Fonds comporte des risques importants (pour en savoir plus sur les risques, voir le DIC et le prospectus). Les performances passées ne préjugent en rien des performances futures. Le rendement de l’investissement et la valeur principale d’un investissement dans les Fonds ou autre produit d'investissement peuvent fluctuer à la hausse comme à la baisse et entraîner la perte du capital investi à l'origine. Il est recommandé aux investisseurs de demander conseil auprès d'un professionnel avant toute décision d’investissement afin de déterminer les risques associés à l’investissement et son caractère approprié.</a:t>
            </a:r>
          </a:p>
          <a:p>
            <a:pPr marL="0" indent="0">
              <a:spcBef>
                <a:spcPts val="300"/>
              </a:spcBef>
              <a:spcAft>
                <a:spcPts val="300"/>
              </a:spcAft>
              <a:buNone/>
            </a:pPr>
            <a:r>
              <a:rPr lang="fr-FR" sz="900" dirty="0"/>
              <a:t>Il appartient à l'investisseur de s’assurer de la conformité de son investissement avec la législation applicable dont il dépend, et de vérifier que celui-ci est adapté à ses objectifs d’investissement et à sa situation patrimoniale (notamment du point de vue fiscal). </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(1/3)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8" name="Espace réservé du pied de page 3">
            <a:extLst>
              <a:ext uri="{FF2B5EF4-FFF2-40B4-BE49-F238E27FC236}">
                <a16:creationId xmlns:a16="http://schemas.microsoft.com/office/drawing/2014/main" id="{0250F169-6E88-4DFC-A88F-E59B183E700F}"/>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CDA49330-9827-4818-B908-AB2B4613A9A4}"/>
              </a:ext>
            </a:extLst>
          </p:cNvPr>
          <p:cNvSpPr>
            <a:spLocks noGrp="1"/>
          </p:cNvSpPr>
          <p:nvPr>
            <p:ph type="sldNum" sz="quarter" idx="10"/>
          </p:nvPr>
        </p:nvSpPr>
        <p:spPr/>
        <p:txBody>
          <a:bodyPr/>
          <a:lstStyle/>
          <a:p>
            <a:fld id="{78D5D5FC-A2A2-446A-BED0-1CEF08BE1E1C}" type="slidenum">
              <a:rPr lang="fr-FR" smtClean="0"/>
              <a:pPr/>
              <a:t>35</a:t>
            </a:fld>
            <a:endParaRPr lang="fr-FR" dirty="0"/>
          </a:p>
        </p:txBody>
      </p:sp>
    </p:spTree>
    <p:extLst>
      <p:ext uri="{BB962C8B-B14F-4D97-AF65-F5344CB8AC3E}">
        <p14:creationId xmlns:p14="http://schemas.microsoft.com/office/powerpoint/2010/main" val="3837003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dirty="0"/>
              <a:t>Veuillez noter que la société de gestion est susceptible de renoncer aux dispositions prises pour la commercialisation des parts/actions du Fonds dans un État Membre de l'UE ou du Royaume-Uni pour lequel elle a fait une notification.</a:t>
            </a:r>
          </a:p>
          <a:p>
            <a:pPr marL="0" indent="0">
              <a:spcBef>
                <a:spcPts val="300"/>
              </a:spcBef>
              <a:spcAft>
                <a:spcPts val="300"/>
              </a:spcAft>
              <a:buNone/>
            </a:pPr>
            <a:r>
              <a:rPr lang="fr-FR" sz="900" dirty="0"/>
              <a:t>Un résumé des informations sur les droits des investisseurs et les mécanismes de recours collectif est disponible en français sur la page réglementaire à l'adresse suivante https://www.amundi.fr/fr_part/informations-reglementaires pour les ETF Amundi.</a:t>
            </a:r>
          </a:p>
          <a:p>
            <a:pPr marL="0" indent="0">
              <a:spcBef>
                <a:spcPts val="300"/>
              </a:spcBef>
              <a:spcAft>
                <a:spcPts val="300"/>
              </a:spcAft>
              <a:buNone/>
            </a:pPr>
            <a:r>
              <a:rPr lang="fr-FR" sz="900" dirty="0"/>
              <a:t>Le présent document n’a pas été revu, validé ni approuvé par une autorité financière.</a:t>
            </a:r>
          </a:p>
          <a:p>
            <a:pPr marL="0" indent="0">
              <a:spcBef>
                <a:spcPts val="300"/>
              </a:spcBef>
              <a:spcAft>
                <a:spcPts val="300"/>
              </a:spcAft>
              <a:buNone/>
            </a:pPr>
            <a:r>
              <a:rPr lang="fr-FR" sz="900" dirty="0"/>
              <a:t>Le présent document n’est pas destiné et ne saurait être considéré comme fiable par les personnes n’appartenant pas à ces catégories dans les juridictions mentionnées ci-dessous. Dans les juridictions autres que celles mentionnées ci-dessous, le présent document est exclusivement réservé aux clients professionnels et aux intermédiaires auxquels il est destiné. Il ne saurait être distribué au public ou à d’autres tierces parties et l’utilisation des informations fournies par une personne autre que le destinataire est interdite.</a:t>
            </a:r>
          </a:p>
          <a:p>
            <a:pPr marL="0" indent="0">
              <a:spcBef>
                <a:spcPts val="300"/>
              </a:spcBef>
              <a:spcAft>
                <a:spcPts val="300"/>
              </a:spcAft>
              <a:buNone/>
            </a:pPr>
            <a:r>
              <a:rPr lang="fr-FR" sz="900" dirty="0"/>
              <a:t>Le présent document s’appuie sur des sources jugées fiables, au moment de la publication, par Amundi et/ou l’une quelconque de ses filiales. Les données, opinions et analyses sont susceptibles d'être modifiées sans préavis. Amundi et/ou l’une quelconque de ses filiales déclinent toute responsabilité, directe ou indirecte, pouvant découler de l’utilisation des informations contenues dans le présent document. Amundi et/ou l’une quelconque de ses filiales ne sauraient en aucun cas être tenus responsables d’une décision prise ou d'un investissement effectué sur la base des informations contenues dans le présent document.</a:t>
            </a:r>
          </a:p>
          <a:p>
            <a:pPr marL="0" indent="0">
              <a:spcBef>
                <a:spcPts val="300"/>
              </a:spcBef>
              <a:spcAft>
                <a:spcPts val="300"/>
              </a:spcAft>
              <a:buNone/>
            </a:pPr>
            <a:r>
              <a:rPr lang="fr-FR" sz="900" dirty="0"/>
              <a:t>La composition actualisée du portefeuille d’investissement du produit est disponible sur www.amundietf.com.  Les parts d'un ETF UCITS spécifique gérées par un gestionnaire d'actifs et achetées sur le marché secondaire ne peuvent généralement pas être revendues directement au gestionnaire d'actifs lui-même. Les investisseurs doivent acheter et vendre les parts sur un marché secondaire à l'aide d'un intermédiaire (par exemple, un courtier), ce qui peut entraîner des frais. Les investisseurs peuvent en outre payer un montant supérieur à la valeur liquidative en vigueur lors de l'achat de parts et percevoir un montant inférieur à la valeur liquidative en vigueur lors de leur revente.</a:t>
            </a:r>
          </a:p>
          <a:p>
            <a:pPr marL="0" indent="0">
              <a:spcBef>
                <a:spcPts val="300"/>
              </a:spcBef>
              <a:spcAft>
                <a:spcPts val="300"/>
              </a:spcAft>
              <a:buNone/>
            </a:pPr>
            <a:r>
              <a:rPr lang="fr-FR" sz="900" dirty="0"/>
              <a:t>Les indices et marques déposées y afférentes utilisées dans ce document sont la propriété intellectuelle des fournisseurs d’indices et/ou de leurs concédants de licence. Ces indices sont utilisés sous licence octroyée par les fournisseurs des indices. Les Fonds utilisant ces indices comme référence dans l’élaboration de leur stratégie active, et utilisant des données de ces indices, ne sont en aucun cas sponsorisés, garantis, distribués ou promus par les fournisseurs des indices et/ou leurs concédants de licence, et ces derniers ne peuvent être tenus pour responsables en la matière. Les indices auxquels il est fait référence dans le présent document (« l’Indice » ou les « indices ») ne sont ni sponsorisés, ni approuvés, ni distribués par Amundi ou l’une quelconque de ses filiales. Ni Amundi, ni aucune de ses filiales n’assumeront une quelconque responsabilité à cet égard.</a:t>
            </a:r>
          </a:p>
          <a:p>
            <a:pPr marL="0" indent="0">
              <a:spcBef>
                <a:spcPts val="300"/>
              </a:spcBef>
              <a:spcAft>
                <a:spcPts val="300"/>
              </a:spcAft>
              <a:buNone/>
            </a:pPr>
            <a:r>
              <a:rPr lang="fr-FR" sz="900" dirty="0"/>
              <a:t>Dans les États membres de l’EEE, le contenu du présent document est autorisé par Amundi pour être utilisé par des Clients Professionnels (tels que définis dans la Directive 2004/39/CE) exclusivement et ne peut être distribué au public.</a:t>
            </a:r>
          </a:p>
          <a:p>
            <a:pPr marL="0" indent="0">
              <a:spcBef>
                <a:spcPts val="300"/>
              </a:spcBef>
              <a:spcAft>
                <a:spcPts val="300"/>
              </a:spcAft>
              <a:buNone/>
            </a:pPr>
            <a:r>
              <a:rPr lang="fr-FR" sz="900" dirty="0"/>
              <a:t>Informations réputées exactes à la date indiquée plus haut.</a:t>
            </a:r>
          </a:p>
          <a:p>
            <a:pPr marL="0" indent="0">
              <a:spcBef>
                <a:spcPts val="300"/>
              </a:spcBef>
              <a:spcAft>
                <a:spcPts val="300"/>
              </a:spcAft>
              <a:buNone/>
            </a:pPr>
            <a:r>
              <a:rPr lang="fr-FR" sz="900" dirty="0"/>
              <a:t>Reproduction interdite sans l’autorisation écrite d’Amundi.</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(2/3)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6" name="Espace réservé du pied de page 3">
            <a:extLst>
              <a:ext uri="{FF2B5EF4-FFF2-40B4-BE49-F238E27FC236}">
                <a16:creationId xmlns:a16="http://schemas.microsoft.com/office/drawing/2014/main" id="{E1EF9AAE-772B-41C5-A8C4-C6916694C7C2}"/>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6107CE4D-44BD-4D75-A0D7-CCB08C661B66}"/>
              </a:ext>
            </a:extLst>
          </p:cNvPr>
          <p:cNvSpPr>
            <a:spLocks noGrp="1"/>
          </p:cNvSpPr>
          <p:nvPr>
            <p:ph type="sldNum" sz="quarter" idx="10"/>
          </p:nvPr>
        </p:nvSpPr>
        <p:spPr/>
        <p:txBody>
          <a:bodyPr/>
          <a:lstStyle/>
          <a:p>
            <a:fld id="{78D5D5FC-A2A2-446A-BED0-1CEF08BE1E1C}" type="slidenum">
              <a:rPr lang="fr-FR" smtClean="0"/>
              <a:pPr/>
              <a:t>36</a:t>
            </a:fld>
            <a:endParaRPr lang="fr-FR" dirty="0"/>
          </a:p>
        </p:txBody>
      </p:sp>
    </p:spTree>
    <p:extLst>
      <p:ext uri="{BB962C8B-B14F-4D97-AF65-F5344CB8AC3E}">
        <p14:creationId xmlns:p14="http://schemas.microsoft.com/office/powerpoint/2010/main" val="342595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2BCF0F-51B1-47EA-89DB-D60EDFB01E8B}"/>
              </a:ext>
            </a:extLst>
          </p:cNvPr>
          <p:cNvSpPr>
            <a:spLocks noGrp="1"/>
          </p:cNvSpPr>
          <p:nvPr>
            <p:ph sz="quarter" idx="11"/>
          </p:nvPr>
        </p:nvSpPr>
        <p:spPr>
          <a:xfrm>
            <a:off x="540000" y="1108038"/>
            <a:ext cx="8063998" cy="5045336"/>
          </a:xfrm>
        </p:spPr>
        <p:txBody>
          <a:bodyPr/>
          <a:lstStyle/>
          <a:p>
            <a:pPr marL="0" indent="0">
              <a:spcBef>
                <a:spcPts val="300"/>
              </a:spcBef>
              <a:spcAft>
                <a:spcPts val="300"/>
              </a:spcAft>
              <a:buNone/>
            </a:pPr>
            <a:r>
              <a:rPr lang="fr-FR" sz="900" b="1" dirty="0"/>
              <a:t>FRANCE</a:t>
            </a:r>
          </a:p>
          <a:p>
            <a:pPr marL="0" indent="0">
              <a:spcBef>
                <a:spcPts val="300"/>
              </a:spcBef>
              <a:spcAft>
                <a:spcPts val="300"/>
              </a:spcAft>
              <a:buNone/>
            </a:pPr>
            <a:r>
              <a:rPr lang="fr-FR" sz="900" dirty="0"/>
              <a:t>Certaines informations peuvent constituer une recommandation générale d’investissement au sens de l’article 3. (35) of 596/2014/UE </a:t>
            </a:r>
            <a:r>
              <a:rPr lang="fr-FR" sz="900" dirty="0" err="1"/>
              <a:t>regulation</a:t>
            </a:r>
            <a:r>
              <a:rPr lang="fr-FR" sz="900" dirty="0"/>
              <a:t>. Le présent document n’a pas été produit dans le but de promouvoir l’indépendance des analyses financières et Amundi, en tant que prestataire de services d’investissement, n’est pas soumis à l’interdiction d’effectuer des transactions sur les instruments financiers décrits dans le présent document avant la diffusion de celui-ci.</a:t>
            </a:r>
          </a:p>
          <a:p>
            <a:pPr marL="0" indent="0">
              <a:spcBef>
                <a:spcPts val="300"/>
              </a:spcBef>
              <a:spcAft>
                <a:spcPts val="300"/>
              </a:spcAft>
              <a:buNone/>
            </a:pPr>
            <a:r>
              <a:rPr lang="fr-FR" sz="900" dirty="0"/>
              <a:t>Le prospectus en français pour les ETF UCITS français, ainsi que le DIC en français sont disponibles gratuitement sur www.amundi.com ou www.amundietf.com. Ils sont également disponibles au siège d'Amundi Asset Management (en tant que société de gestion des FCP mentionnés plus haut).</a:t>
            </a:r>
          </a:p>
          <a:p>
            <a:pPr marL="0" indent="0">
              <a:spcBef>
                <a:spcPts val="300"/>
              </a:spcBef>
              <a:spcAft>
                <a:spcPts val="300"/>
              </a:spcAft>
              <a:buNone/>
            </a:pPr>
            <a:endParaRPr lang="fr-FR" sz="900" dirty="0"/>
          </a:p>
          <a:p>
            <a:pPr marL="0" indent="0">
              <a:spcBef>
                <a:spcPts val="300"/>
              </a:spcBef>
              <a:spcAft>
                <a:spcPts val="300"/>
              </a:spcAft>
              <a:buNone/>
            </a:pPr>
            <a:r>
              <a:rPr lang="fr-FR" sz="900" dirty="0"/>
              <a:t>S’agissant des fonds admis à la cotation en France, la cotation est soumise à un mécanisme d’encadrement permettant de s'assurer que le cours des actions ou parts ne s'écarte pas sensiblement d'une valeur de référence fixée par les règles du marché réglementé en question, notamment par la mise en place d’un dispositif de réservation de la cotation en cas d'écart trop important par rapport à cette valeur de référence. Le Teneur de Marché s’assure que le cours de bourse des parts des Fonds ne s’écarte pas plus du pourcentage indiqué dans le prospectus des Fonds mentionnés dans le présent document, ni de la valeur liquidative de l’OPCVM, afin de respecter les seuils de réservation fixés par Euronext Paris SA.</a:t>
            </a:r>
          </a:p>
          <a:p>
            <a:pPr marL="0" indent="0">
              <a:spcBef>
                <a:spcPts val="300"/>
              </a:spcBef>
              <a:spcAft>
                <a:spcPts val="300"/>
              </a:spcAft>
              <a:buNone/>
            </a:pPr>
            <a:endParaRPr lang="fr-FR" sz="900" dirty="0"/>
          </a:p>
          <a:p>
            <a:pPr marL="0" indent="0">
              <a:spcBef>
                <a:spcPts val="300"/>
              </a:spcBef>
              <a:spcAft>
                <a:spcPts val="300"/>
              </a:spcAft>
              <a:buNone/>
            </a:pPr>
            <a:endParaRPr lang="fr-FR" sz="900" dirty="0"/>
          </a:p>
          <a:p>
            <a:pPr marL="0" indent="0">
              <a:spcBef>
                <a:spcPts val="300"/>
              </a:spcBef>
              <a:spcAft>
                <a:spcPts val="300"/>
              </a:spcAft>
              <a:buNone/>
            </a:pPr>
            <a:r>
              <a:rPr lang="fr-FR" sz="900" b="1" cap="all" dirty="0"/>
              <a:t>Amundi Asset Management</a:t>
            </a:r>
          </a:p>
          <a:p>
            <a:pPr marL="0" indent="0">
              <a:spcBef>
                <a:spcPts val="300"/>
              </a:spcBef>
              <a:spcAft>
                <a:spcPts val="300"/>
              </a:spcAft>
              <a:buNone/>
            </a:pPr>
            <a:r>
              <a:rPr lang="fr-FR" sz="900" dirty="0"/>
              <a:t>Société par actions Simplifiée, SAS au capital de 1 143 615 555 € et agréée par l’Autorité des Marchés Financiers sous le numéro GP 04000036 en qualité de société de gestion de portefeuille. Siège social : 91-93 boulevard Pasteur, 75015 Paris - France</a:t>
            </a:r>
          </a:p>
          <a:p>
            <a:pPr marL="0" indent="0">
              <a:spcBef>
                <a:spcPts val="300"/>
              </a:spcBef>
              <a:spcAft>
                <a:spcPts val="300"/>
              </a:spcAft>
              <a:buNone/>
            </a:pPr>
            <a:r>
              <a:rPr lang="fr-FR" sz="900" dirty="0"/>
              <a:t>Adresse postale : 91 boulevard Pasteur, CS 21564, 75730 Paris Cedex 15 - France. Tél. : +33 (0)1 76 33 30 30 - amundi.com - 437 574 452 RCS Paris.</a:t>
            </a:r>
          </a:p>
          <a:p>
            <a:pPr marL="0" indent="0">
              <a:spcBef>
                <a:spcPts val="300"/>
              </a:spcBef>
              <a:spcAft>
                <a:spcPts val="300"/>
              </a:spcAft>
              <a:buNone/>
            </a:pPr>
            <a:endParaRPr lang="fr-FR" sz="900" dirty="0"/>
          </a:p>
        </p:txBody>
      </p:sp>
      <p:sp>
        <p:nvSpPr>
          <p:cNvPr id="4" name="Title 3">
            <a:extLst>
              <a:ext uri="{FF2B5EF4-FFF2-40B4-BE49-F238E27FC236}">
                <a16:creationId xmlns:a16="http://schemas.microsoft.com/office/drawing/2014/main" id="{244BAE71-0FB5-4C0B-B88D-F0011C8464E6}"/>
              </a:ext>
            </a:extLst>
          </p:cNvPr>
          <p:cNvSpPr>
            <a:spLocks noGrp="1"/>
          </p:cNvSpPr>
          <p:nvPr>
            <p:ph type="title"/>
          </p:nvPr>
        </p:nvSpPr>
        <p:spPr/>
        <p:txBody>
          <a:bodyPr/>
          <a:lstStyle/>
          <a:p>
            <a:r>
              <a:rPr lang="fr-FR" dirty="0"/>
              <a:t>Informations importantes (3/3)</a:t>
            </a:r>
          </a:p>
        </p:txBody>
      </p:sp>
      <p:sp>
        <p:nvSpPr>
          <p:cNvPr id="7" name="Footer Placeholder 6">
            <a:extLst>
              <a:ext uri="{FF2B5EF4-FFF2-40B4-BE49-F238E27FC236}">
                <a16:creationId xmlns:a16="http://schemas.microsoft.com/office/drawing/2014/main" id="{1F5872CA-B2B3-413F-99A7-8020FA6E6B5F}"/>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6" name="Espace réservé du pied de page 3">
            <a:extLst>
              <a:ext uri="{FF2B5EF4-FFF2-40B4-BE49-F238E27FC236}">
                <a16:creationId xmlns:a16="http://schemas.microsoft.com/office/drawing/2014/main" id="{D2D80ED0-9378-46FD-AFB1-58CA536BE2C3}"/>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E9137686-C8E9-41E0-927A-784DBFB344BF}"/>
              </a:ext>
            </a:extLst>
          </p:cNvPr>
          <p:cNvSpPr>
            <a:spLocks noGrp="1"/>
          </p:cNvSpPr>
          <p:nvPr>
            <p:ph type="sldNum" sz="quarter" idx="10"/>
          </p:nvPr>
        </p:nvSpPr>
        <p:spPr/>
        <p:txBody>
          <a:bodyPr/>
          <a:lstStyle/>
          <a:p>
            <a:fld id="{78D5D5FC-A2A2-446A-BED0-1CEF08BE1E1C}" type="slidenum">
              <a:rPr lang="fr-FR" smtClean="0"/>
              <a:pPr/>
              <a:t>37</a:t>
            </a:fld>
            <a:endParaRPr lang="fr-FR" dirty="0"/>
          </a:p>
        </p:txBody>
      </p:sp>
    </p:spTree>
    <p:extLst>
      <p:ext uri="{BB962C8B-B14F-4D97-AF65-F5344CB8AC3E}">
        <p14:creationId xmlns:p14="http://schemas.microsoft.com/office/powerpoint/2010/main" val="2609367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50F5FE-B667-4B9D-93A4-097E8150B5E2}"/>
              </a:ext>
            </a:extLst>
          </p:cNvPr>
          <p:cNvSpPr/>
          <p:nvPr/>
        </p:nvSpPr>
        <p:spPr>
          <a:xfrm>
            <a:off x="0" y="1335189"/>
            <a:ext cx="9144000" cy="4687542"/>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75948519-BC5B-4735-B6DC-1D5A6F55C664}"/>
              </a:ext>
            </a:extLst>
          </p:cNvPr>
          <p:cNvSpPr>
            <a:spLocks noGrp="1"/>
          </p:cNvSpPr>
          <p:nvPr>
            <p:ph type="title"/>
          </p:nvPr>
        </p:nvSpPr>
        <p:spPr/>
        <p:txBody>
          <a:bodyPr/>
          <a:lstStyle/>
          <a:p>
            <a:r>
              <a:rPr lang="fr-FR" dirty="0"/>
              <a:t>Principes généraux du Label ISR dite « V3 »</a:t>
            </a:r>
          </a:p>
        </p:txBody>
      </p:sp>
      <p:sp>
        <p:nvSpPr>
          <p:cNvPr id="6" name="Text Placeholder 5">
            <a:extLst>
              <a:ext uri="{FF2B5EF4-FFF2-40B4-BE49-F238E27FC236}">
                <a16:creationId xmlns:a16="http://schemas.microsoft.com/office/drawing/2014/main" id="{4673C7FB-BB60-4584-A353-93A324C70BF8}"/>
              </a:ext>
            </a:extLst>
          </p:cNvPr>
          <p:cNvSpPr>
            <a:spLocks noGrp="1"/>
          </p:cNvSpPr>
          <p:nvPr>
            <p:ph type="body" sz="quarter" idx="14"/>
          </p:nvPr>
        </p:nvSpPr>
        <p:spPr/>
        <p:txBody>
          <a:bodyPr/>
          <a:lstStyle/>
          <a:p>
            <a:r>
              <a:rPr lang="fr-FR" dirty="0"/>
              <a:t>Focus sur les 6 piliers fondateurs</a:t>
            </a:r>
          </a:p>
        </p:txBody>
      </p:sp>
      <p:sp>
        <p:nvSpPr>
          <p:cNvPr id="7" name="Footer Placeholder 6">
            <a:extLst>
              <a:ext uri="{FF2B5EF4-FFF2-40B4-BE49-F238E27FC236}">
                <a16:creationId xmlns:a16="http://schemas.microsoft.com/office/drawing/2014/main" id="{572CD837-88C2-4D19-B882-A9F65201BBFB}"/>
              </a:ext>
            </a:extLst>
          </p:cNvPr>
          <p:cNvSpPr>
            <a:spLocks noGrp="1"/>
          </p:cNvSpPr>
          <p:nvPr>
            <p:ph type="ftr" sz="quarter" idx="15"/>
          </p:nvPr>
        </p:nvSpPr>
        <p:spPr/>
        <p:txBody>
          <a:bodyPr/>
          <a:lstStyle/>
          <a:p>
            <a:r>
              <a:rPr lang="de-DE"/>
              <a:t>Amundi Label ISR UCITS ETF</a:t>
            </a:r>
            <a:endParaRPr lang="fr-FR" dirty="0"/>
          </a:p>
        </p:txBody>
      </p:sp>
      <p:sp>
        <p:nvSpPr>
          <p:cNvPr id="22" name="Rectangle 21">
            <a:extLst>
              <a:ext uri="{FF2B5EF4-FFF2-40B4-BE49-F238E27FC236}">
                <a16:creationId xmlns:a16="http://schemas.microsoft.com/office/drawing/2014/main" id="{5C2C5970-BDC6-4FF8-8A04-61BAC862CF87}"/>
              </a:ext>
            </a:extLst>
          </p:cNvPr>
          <p:cNvSpPr/>
          <p:nvPr/>
        </p:nvSpPr>
        <p:spPr>
          <a:xfrm>
            <a:off x="540000" y="3045826"/>
            <a:ext cx="10159466" cy="2015791"/>
          </a:xfrm>
          <a:prstGeom prst="rect">
            <a:avLst/>
          </a:prstGeom>
          <a:ln w="190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8456" tIns="208280" rIns="658456" bIns="71120" numCol="1" spcCol="1270" anchor="t" anchorCtr="0">
            <a:noAutofit/>
          </a:bodyPr>
          <a:lstStyle/>
          <a:p>
            <a:pPr marL="57150" lvl="1" indent="-57150" defTabSz="444500">
              <a:lnSpc>
                <a:spcPct val="90000"/>
              </a:lnSpc>
              <a:spcBef>
                <a:spcPct val="0"/>
              </a:spcBef>
              <a:spcAft>
                <a:spcPct val="15000"/>
              </a:spcAft>
              <a:buChar char="••"/>
            </a:pPr>
            <a:endParaRPr lang="fr-FR" sz="1000" kern="1200">
              <a:solidFill>
                <a:srgbClr val="003C64"/>
              </a:solidFill>
              <a:latin typeface="Arial" panose="020B0604020202020204" pitchFamily="34" charset="0"/>
            </a:endParaRPr>
          </a:p>
          <a:p>
            <a:pPr marL="57150" lvl="1" indent="-57150" defTabSz="444500">
              <a:lnSpc>
                <a:spcPct val="90000"/>
              </a:lnSpc>
              <a:spcBef>
                <a:spcPct val="0"/>
              </a:spcBef>
              <a:spcAft>
                <a:spcPct val="15000"/>
              </a:spcAft>
              <a:buChar char="••"/>
            </a:pPr>
            <a:endParaRPr lang="fr-FR" sz="1000" kern="1200" dirty="0">
              <a:solidFill>
                <a:srgbClr val="003C64"/>
              </a:solidFill>
              <a:latin typeface="Arial" panose="020B0604020202020204" pitchFamily="34" charset="0"/>
            </a:endParaRPr>
          </a:p>
          <a:p>
            <a:pPr marL="57150" lvl="1" indent="-57150" defTabSz="444500">
              <a:lnSpc>
                <a:spcPct val="90000"/>
              </a:lnSpc>
              <a:spcBef>
                <a:spcPct val="0"/>
              </a:spcBef>
              <a:spcAft>
                <a:spcPct val="15000"/>
              </a:spcAft>
              <a:buChar char="••"/>
            </a:pPr>
            <a:endParaRPr lang="fr-FR" sz="1000" kern="1200" dirty="0">
              <a:solidFill>
                <a:srgbClr val="003C64"/>
              </a:solidFill>
              <a:latin typeface="Arial" panose="020B0604020202020204" pitchFamily="34" charset="0"/>
            </a:endParaRPr>
          </a:p>
          <a:p>
            <a:pPr marL="57150" lvl="1" indent="-57150" algn="l" defTabSz="444500">
              <a:lnSpc>
                <a:spcPct val="90000"/>
              </a:lnSpc>
              <a:spcBef>
                <a:spcPct val="0"/>
              </a:spcBef>
              <a:spcAft>
                <a:spcPct val="15000"/>
              </a:spcAft>
              <a:buChar char="••"/>
            </a:pPr>
            <a:endParaRPr lang="fr-FR" sz="1000" kern="1200" dirty="0">
              <a:latin typeface="Arial" panose="020B0604020202020204" pitchFamily="34" charset="0"/>
            </a:endParaRPr>
          </a:p>
        </p:txBody>
      </p:sp>
      <p:cxnSp>
        <p:nvCxnSpPr>
          <p:cNvPr id="27" name="Straight Connector 26">
            <a:extLst>
              <a:ext uri="{FF2B5EF4-FFF2-40B4-BE49-F238E27FC236}">
                <a16:creationId xmlns:a16="http://schemas.microsoft.com/office/drawing/2014/main" id="{6BDD0171-37AA-49FD-A4D8-91979B186E08}"/>
              </a:ext>
            </a:extLst>
          </p:cNvPr>
          <p:cNvCxnSpPr>
            <a:cxnSpLocks/>
          </p:cNvCxnSpPr>
          <p:nvPr/>
        </p:nvCxnSpPr>
        <p:spPr>
          <a:xfrm>
            <a:off x="1295466" y="5454492"/>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209CAF-ECDC-4F2B-90CD-F436C5D3DE0B}"/>
              </a:ext>
            </a:extLst>
          </p:cNvPr>
          <p:cNvCxnSpPr>
            <a:cxnSpLocks/>
          </p:cNvCxnSpPr>
          <p:nvPr/>
        </p:nvCxnSpPr>
        <p:spPr>
          <a:xfrm>
            <a:off x="1295466" y="4899701"/>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CD6E7C8-BBEB-430D-9C8A-E4934C750A24}"/>
              </a:ext>
            </a:extLst>
          </p:cNvPr>
          <p:cNvCxnSpPr>
            <a:cxnSpLocks/>
          </p:cNvCxnSpPr>
          <p:nvPr/>
        </p:nvCxnSpPr>
        <p:spPr>
          <a:xfrm>
            <a:off x="1295466" y="4319043"/>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8C19CF6-4F8D-4575-8729-1235A9F6ABEA}"/>
              </a:ext>
            </a:extLst>
          </p:cNvPr>
          <p:cNvCxnSpPr>
            <a:cxnSpLocks/>
          </p:cNvCxnSpPr>
          <p:nvPr/>
        </p:nvCxnSpPr>
        <p:spPr>
          <a:xfrm>
            <a:off x="1295466" y="3493850"/>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EF77E8A-42CC-4161-8217-0D3A41F9A233}"/>
              </a:ext>
            </a:extLst>
          </p:cNvPr>
          <p:cNvCxnSpPr>
            <a:cxnSpLocks/>
          </p:cNvCxnSpPr>
          <p:nvPr/>
        </p:nvCxnSpPr>
        <p:spPr>
          <a:xfrm>
            <a:off x="1295466" y="2609118"/>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01238FF-9986-423E-843C-D1582D0B1438}"/>
              </a:ext>
            </a:extLst>
          </p:cNvPr>
          <p:cNvCxnSpPr>
            <a:cxnSpLocks/>
          </p:cNvCxnSpPr>
          <p:nvPr/>
        </p:nvCxnSpPr>
        <p:spPr>
          <a:xfrm>
            <a:off x="1295466" y="1814241"/>
            <a:ext cx="3420000" cy="0"/>
          </a:xfrm>
          <a:prstGeom prst="line">
            <a:avLst/>
          </a:prstGeom>
          <a:ln w="6350">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3" name="Rounded Rectangle 5">
            <a:extLst>
              <a:ext uri="{FF2B5EF4-FFF2-40B4-BE49-F238E27FC236}">
                <a16:creationId xmlns:a16="http://schemas.microsoft.com/office/drawing/2014/main" id="{4126EB4D-30A3-4AE8-B11D-4CB810D4B589}"/>
              </a:ext>
            </a:extLst>
          </p:cNvPr>
          <p:cNvSpPr/>
          <p:nvPr/>
        </p:nvSpPr>
        <p:spPr>
          <a:xfrm>
            <a:off x="594614" y="1437732"/>
            <a:ext cx="2054236" cy="753018"/>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Objectifs recherchés par le fonds au travers de la prise en compte des critères ESG pour les émetteurs</a:t>
            </a:r>
          </a:p>
        </p:txBody>
      </p:sp>
      <p:sp>
        <p:nvSpPr>
          <p:cNvPr id="34" name="Rounded Rectangle 5">
            <a:extLst>
              <a:ext uri="{FF2B5EF4-FFF2-40B4-BE49-F238E27FC236}">
                <a16:creationId xmlns:a16="http://schemas.microsoft.com/office/drawing/2014/main" id="{737A83BD-9270-4D71-864C-B7285AD83EF8}"/>
              </a:ext>
            </a:extLst>
          </p:cNvPr>
          <p:cNvSpPr/>
          <p:nvPr/>
        </p:nvSpPr>
        <p:spPr>
          <a:xfrm>
            <a:off x="2932314" y="1437732"/>
            <a:ext cx="6075034" cy="753018"/>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Objectifs généraux recherchés par la prise en compte des critères ESG dans la politique d’investissement</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Prise en compte des PAIs avec la double matérialité </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Surperformance sur deux PAIs concernant les incidences négatives par rapport à l’indice de référence</a:t>
            </a:r>
          </a:p>
        </p:txBody>
      </p:sp>
      <p:sp>
        <p:nvSpPr>
          <p:cNvPr id="35" name="Rounded Rectangle 5">
            <a:extLst>
              <a:ext uri="{FF2B5EF4-FFF2-40B4-BE49-F238E27FC236}">
                <a16:creationId xmlns:a16="http://schemas.microsoft.com/office/drawing/2014/main" id="{A5EA4553-FA49-4652-A23D-F72E5E0535E0}"/>
              </a:ext>
            </a:extLst>
          </p:cNvPr>
          <p:cNvSpPr/>
          <p:nvPr/>
        </p:nvSpPr>
        <p:spPr>
          <a:xfrm>
            <a:off x="594614" y="2286000"/>
            <a:ext cx="2054236" cy="642913"/>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Méthodologie d’analyse et de notation des émetteurs mise en œuvre par la société de gestion</a:t>
            </a:r>
          </a:p>
        </p:txBody>
      </p:sp>
      <p:sp>
        <p:nvSpPr>
          <p:cNvPr id="36" name="Rounded Rectangle 5">
            <a:extLst>
              <a:ext uri="{FF2B5EF4-FFF2-40B4-BE49-F238E27FC236}">
                <a16:creationId xmlns:a16="http://schemas.microsoft.com/office/drawing/2014/main" id="{26FCB4CA-B6A4-4174-B656-9BECCA618C48}"/>
              </a:ext>
            </a:extLst>
          </p:cNvPr>
          <p:cNvSpPr/>
          <p:nvPr/>
        </p:nvSpPr>
        <p:spPr>
          <a:xfrm>
            <a:off x="2932314" y="2286000"/>
            <a:ext cx="6075034" cy="642913"/>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Intégration des enjeux climatiques et plans de transition</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Méthode de construction d’univers d’investissement initial</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Gestion des controverses</a:t>
            </a:r>
          </a:p>
        </p:txBody>
      </p:sp>
      <p:sp>
        <p:nvSpPr>
          <p:cNvPr id="38" name="Rounded Rectangle 5">
            <a:extLst>
              <a:ext uri="{FF2B5EF4-FFF2-40B4-BE49-F238E27FC236}">
                <a16:creationId xmlns:a16="http://schemas.microsoft.com/office/drawing/2014/main" id="{7178E3A1-8C78-412F-BAC9-8194CD6B3F02}"/>
              </a:ext>
            </a:extLst>
          </p:cNvPr>
          <p:cNvSpPr/>
          <p:nvPr/>
        </p:nvSpPr>
        <p:spPr>
          <a:xfrm>
            <a:off x="594614" y="3034967"/>
            <a:ext cx="2054236" cy="91776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Prise en compte des critères ESG dans la construction et la vie du portefeuille</a:t>
            </a:r>
          </a:p>
        </p:txBody>
      </p:sp>
      <p:sp>
        <p:nvSpPr>
          <p:cNvPr id="39" name="Rounded Rectangle 5">
            <a:extLst>
              <a:ext uri="{FF2B5EF4-FFF2-40B4-BE49-F238E27FC236}">
                <a16:creationId xmlns:a16="http://schemas.microsoft.com/office/drawing/2014/main" id="{9EB6417D-9A72-4D11-BA4B-535F45A1EAC4}"/>
              </a:ext>
            </a:extLst>
          </p:cNvPr>
          <p:cNvSpPr/>
          <p:nvPr/>
        </p:nvSpPr>
        <p:spPr>
          <a:xfrm>
            <a:off x="2932314" y="3034967"/>
            <a:ext cx="6075034" cy="91776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Obligation de donner le poids sur chaque critère E, S et G au sein de la note ESG et de justifier d’un poids inférieur à 20%</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Exclusions obligatoires liées à : l’environnement, la production d’électricité, aux dimensions sociales et de gouvernance </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Une part minimum de 90% des émetteurs analysés ESG dans le portefeuille du fonds</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Exclusion de 30% des émetteurs en poids, au choix, soit en sélectivité ou en amélioration de note</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Limitation dans l’utilisation des dérivés dans les portefeuilles</a:t>
            </a:r>
          </a:p>
        </p:txBody>
      </p:sp>
      <p:sp>
        <p:nvSpPr>
          <p:cNvPr id="41" name="Rounded Rectangle 5">
            <a:extLst>
              <a:ext uri="{FF2B5EF4-FFF2-40B4-BE49-F238E27FC236}">
                <a16:creationId xmlns:a16="http://schemas.microsoft.com/office/drawing/2014/main" id="{B0848F2C-0963-414A-B2A9-141350E67EAD}"/>
              </a:ext>
            </a:extLst>
          </p:cNvPr>
          <p:cNvSpPr/>
          <p:nvPr/>
        </p:nvSpPr>
        <p:spPr>
          <a:xfrm>
            <a:off x="594614" y="4046544"/>
            <a:ext cx="2054236" cy="550855"/>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Politique de vote et d’engagement ESG avec les émetteurs</a:t>
            </a:r>
          </a:p>
        </p:txBody>
      </p:sp>
      <p:sp>
        <p:nvSpPr>
          <p:cNvPr id="42" name="Rounded Rectangle 5">
            <a:extLst>
              <a:ext uri="{FF2B5EF4-FFF2-40B4-BE49-F238E27FC236}">
                <a16:creationId xmlns:a16="http://schemas.microsoft.com/office/drawing/2014/main" id="{961A1EF1-A252-4DB7-B096-96570AF2F0D4}"/>
              </a:ext>
            </a:extLst>
          </p:cNvPr>
          <p:cNvSpPr/>
          <p:nvPr/>
        </p:nvSpPr>
        <p:spPr>
          <a:xfrm>
            <a:off x="2932314" y="4046544"/>
            <a:ext cx="6075034" cy="550855"/>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Obligation de décrire la politique de vote et d’engagement ESG</a:t>
            </a:r>
          </a:p>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Minima de vote et transparence sur l’exécution des votes</a:t>
            </a:r>
          </a:p>
        </p:txBody>
      </p:sp>
      <p:sp>
        <p:nvSpPr>
          <p:cNvPr id="43" name="Rounded Rectangle 5">
            <a:extLst>
              <a:ext uri="{FF2B5EF4-FFF2-40B4-BE49-F238E27FC236}">
                <a16:creationId xmlns:a16="http://schemas.microsoft.com/office/drawing/2014/main" id="{2D238C33-64C0-4108-8558-69ECABA91BEB}"/>
              </a:ext>
            </a:extLst>
          </p:cNvPr>
          <p:cNvSpPr/>
          <p:nvPr/>
        </p:nvSpPr>
        <p:spPr>
          <a:xfrm>
            <a:off x="594614" y="4703643"/>
            <a:ext cx="2054236" cy="36380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Transparence renforcée</a:t>
            </a:r>
          </a:p>
        </p:txBody>
      </p:sp>
      <p:sp>
        <p:nvSpPr>
          <p:cNvPr id="44" name="Rounded Rectangle 5">
            <a:extLst>
              <a:ext uri="{FF2B5EF4-FFF2-40B4-BE49-F238E27FC236}">
                <a16:creationId xmlns:a16="http://schemas.microsoft.com/office/drawing/2014/main" id="{34C077A9-788C-4AC7-AE63-CC2423B9034B}"/>
              </a:ext>
            </a:extLst>
          </p:cNvPr>
          <p:cNvSpPr/>
          <p:nvPr/>
        </p:nvSpPr>
        <p:spPr>
          <a:xfrm>
            <a:off x="2932314" y="4703643"/>
            <a:ext cx="6075034" cy="363806"/>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Publications obligatoires relatives à la politique d’investissement responsable de la société de gestion</a:t>
            </a:r>
          </a:p>
        </p:txBody>
      </p:sp>
      <p:sp>
        <p:nvSpPr>
          <p:cNvPr id="45" name="Rounded Rectangle 5">
            <a:extLst>
              <a:ext uri="{FF2B5EF4-FFF2-40B4-BE49-F238E27FC236}">
                <a16:creationId xmlns:a16="http://schemas.microsoft.com/office/drawing/2014/main" id="{6ABDFD3D-6FD5-494E-94FA-2C1E47B4E2CC}"/>
              </a:ext>
            </a:extLst>
          </p:cNvPr>
          <p:cNvSpPr/>
          <p:nvPr/>
        </p:nvSpPr>
        <p:spPr>
          <a:xfrm>
            <a:off x="594614" y="5164358"/>
            <a:ext cx="2054236" cy="576070"/>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36000" bIns="36000" rtlCol="0" anchor="ctr">
            <a:noAutofit/>
          </a:bodyPr>
          <a:lstStyle/>
          <a:p>
            <a:pPr marL="0" marR="0" lvl="1" indent="0" defTabSz="444500" rtl="0" eaLnBrk="1" fontAlgn="auto" latinLnBrk="0" hangingPunct="1">
              <a:lnSpc>
                <a:spcPct val="100000"/>
              </a:lnSpc>
              <a:spcBef>
                <a:spcPct val="0"/>
              </a:spcBef>
              <a:spcAft>
                <a:spcPts val="400"/>
              </a:spcAft>
              <a:buClr>
                <a:srgbClr val="00A0E3"/>
              </a:buClr>
              <a:buSzTx/>
              <a:buFontTx/>
              <a:buNone/>
              <a:tabLst/>
              <a:defRPr/>
            </a:pPr>
            <a:r>
              <a:rPr kumimoji="0" lang="fr-FR" sz="1000" b="1" i="0" u="none" strike="noStrike" kern="1200" cap="none" spc="-30" normalizeH="0" dirty="0">
                <a:ln>
                  <a:noFill/>
                </a:ln>
                <a:solidFill>
                  <a:schemeClr val="tx1"/>
                </a:solidFill>
                <a:effectLst/>
                <a:uLnTx/>
                <a:uFillTx/>
                <a:latin typeface="Arial" panose="020B0604020202020204"/>
                <a:ea typeface="+mn-ea"/>
                <a:cs typeface="+mn-cs"/>
              </a:rPr>
              <a:t>Mise en évidence du suivi des performances ESG du portefeuille du fonds</a:t>
            </a:r>
          </a:p>
        </p:txBody>
      </p:sp>
      <p:sp>
        <p:nvSpPr>
          <p:cNvPr id="46" name="Rounded Rectangle 5">
            <a:extLst>
              <a:ext uri="{FF2B5EF4-FFF2-40B4-BE49-F238E27FC236}">
                <a16:creationId xmlns:a16="http://schemas.microsoft.com/office/drawing/2014/main" id="{1E2C6FFB-2D4F-441E-B08B-FEF23FBEAF68}"/>
              </a:ext>
            </a:extLst>
          </p:cNvPr>
          <p:cNvSpPr/>
          <p:nvPr/>
        </p:nvSpPr>
        <p:spPr>
          <a:xfrm>
            <a:off x="2932314" y="5164358"/>
            <a:ext cx="6075034" cy="576070"/>
          </a:xfrm>
          <a:prstGeom prst="roundRect">
            <a:avLst>
              <a:gd name="adj" fmla="val 9082"/>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171450" marR="0" lvl="1" indent="-171450" algn="l" defTabSz="444500" rtl="0" eaLnBrk="1" fontAlgn="auto" latinLnBrk="0" hangingPunct="1">
              <a:lnSpc>
                <a:spcPct val="100000"/>
              </a:lnSpc>
              <a:spcBef>
                <a:spcPct val="0"/>
              </a:spcBef>
              <a:spcAft>
                <a:spcPts val="200"/>
              </a:spcAft>
              <a:buClr>
                <a:srgbClr val="00A0E3"/>
              </a:buClr>
              <a:buSzTx/>
              <a:buFont typeface="Symbol" panose="05050102010706020507" pitchFamily="18" charset="2"/>
              <a:buChar char="-"/>
              <a:tabLst/>
              <a:defRPr/>
            </a:pPr>
            <a:r>
              <a:rPr lang="fr-FR" sz="900" spc="-30" dirty="0">
                <a:solidFill>
                  <a:srgbClr val="003C64"/>
                </a:solidFill>
                <a:latin typeface="Arial" panose="020B0604020202020204"/>
              </a:rPr>
              <a:t>Publications obligatoires relatives aux fonds</a:t>
            </a:r>
          </a:p>
        </p:txBody>
      </p:sp>
      <p:sp>
        <p:nvSpPr>
          <p:cNvPr id="47" name="Ellipse 55">
            <a:extLst>
              <a:ext uri="{FF2B5EF4-FFF2-40B4-BE49-F238E27FC236}">
                <a16:creationId xmlns:a16="http://schemas.microsoft.com/office/drawing/2014/main" id="{0AA13434-0CCA-4CBA-9E55-FDCA960BF3C0}"/>
              </a:ext>
            </a:extLst>
          </p:cNvPr>
          <p:cNvSpPr>
            <a:spLocks noChangeAspect="1"/>
          </p:cNvSpPr>
          <p:nvPr/>
        </p:nvSpPr>
        <p:spPr>
          <a:xfrm>
            <a:off x="150292" y="1639794"/>
            <a:ext cx="348894" cy="348894"/>
          </a:xfrm>
          <a:prstGeom prst="ellipse">
            <a:avLst/>
          </a:prstGeom>
          <a:solidFill>
            <a:schemeClr val="accent3"/>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1</a:t>
            </a:r>
          </a:p>
        </p:txBody>
      </p:sp>
      <p:sp>
        <p:nvSpPr>
          <p:cNvPr id="49" name="Ellipse 55">
            <a:extLst>
              <a:ext uri="{FF2B5EF4-FFF2-40B4-BE49-F238E27FC236}">
                <a16:creationId xmlns:a16="http://schemas.microsoft.com/office/drawing/2014/main" id="{EB8B92E4-FF14-4B7A-A963-D9EA22D61EBA}"/>
              </a:ext>
            </a:extLst>
          </p:cNvPr>
          <p:cNvSpPr>
            <a:spLocks noChangeAspect="1"/>
          </p:cNvSpPr>
          <p:nvPr/>
        </p:nvSpPr>
        <p:spPr>
          <a:xfrm>
            <a:off x="150292" y="2434671"/>
            <a:ext cx="348894" cy="348894"/>
          </a:xfrm>
          <a:prstGeom prst="ellipse">
            <a:avLst/>
          </a:prstGeom>
          <a:solidFill>
            <a:srgbClr val="009EE0"/>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2</a:t>
            </a:r>
          </a:p>
        </p:txBody>
      </p:sp>
      <p:sp>
        <p:nvSpPr>
          <p:cNvPr id="50" name="Ellipse 55">
            <a:extLst>
              <a:ext uri="{FF2B5EF4-FFF2-40B4-BE49-F238E27FC236}">
                <a16:creationId xmlns:a16="http://schemas.microsoft.com/office/drawing/2014/main" id="{97217A47-7F4A-417C-8CA7-3A4ECB64B958}"/>
              </a:ext>
            </a:extLst>
          </p:cNvPr>
          <p:cNvSpPr>
            <a:spLocks noChangeAspect="1"/>
          </p:cNvSpPr>
          <p:nvPr/>
        </p:nvSpPr>
        <p:spPr>
          <a:xfrm>
            <a:off x="150292" y="3319403"/>
            <a:ext cx="348894" cy="348894"/>
          </a:xfrm>
          <a:prstGeom prst="ellipse">
            <a:avLst/>
          </a:prstGeom>
          <a:solidFill>
            <a:schemeClr val="accent6"/>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3</a:t>
            </a:r>
          </a:p>
        </p:txBody>
      </p:sp>
      <p:sp>
        <p:nvSpPr>
          <p:cNvPr id="51" name="Ellipse 55">
            <a:extLst>
              <a:ext uri="{FF2B5EF4-FFF2-40B4-BE49-F238E27FC236}">
                <a16:creationId xmlns:a16="http://schemas.microsoft.com/office/drawing/2014/main" id="{6B0EAF1F-1F89-4585-8FCE-254C76317A6F}"/>
              </a:ext>
            </a:extLst>
          </p:cNvPr>
          <p:cNvSpPr>
            <a:spLocks noChangeAspect="1"/>
          </p:cNvSpPr>
          <p:nvPr/>
        </p:nvSpPr>
        <p:spPr>
          <a:xfrm>
            <a:off x="150292" y="4144596"/>
            <a:ext cx="348894" cy="348894"/>
          </a:xfrm>
          <a:prstGeom prst="ellipse">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4</a:t>
            </a:r>
          </a:p>
        </p:txBody>
      </p:sp>
      <p:sp>
        <p:nvSpPr>
          <p:cNvPr id="52" name="Ellipse 55">
            <a:extLst>
              <a:ext uri="{FF2B5EF4-FFF2-40B4-BE49-F238E27FC236}">
                <a16:creationId xmlns:a16="http://schemas.microsoft.com/office/drawing/2014/main" id="{1ED7EACB-B3D8-4678-9293-38CAEF61F2F6}"/>
              </a:ext>
            </a:extLst>
          </p:cNvPr>
          <p:cNvSpPr>
            <a:spLocks noChangeAspect="1"/>
          </p:cNvSpPr>
          <p:nvPr/>
        </p:nvSpPr>
        <p:spPr>
          <a:xfrm>
            <a:off x="150292" y="4726064"/>
            <a:ext cx="348894" cy="348894"/>
          </a:xfrm>
          <a:prstGeom prst="ellipse">
            <a:avLst/>
          </a:prstGeom>
          <a:solidFill>
            <a:schemeClr val="tx1"/>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5</a:t>
            </a:r>
          </a:p>
        </p:txBody>
      </p:sp>
      <p:sp>
        <p:nvSpPr>
          <p:cNvPr id="53" name="Ellipse 55">
            <a:extLst>
              <a:ext uri="{FF2B5EF4-FFF2-40B4-BE49-F238E27FC236}">
                <a16:creationId xmlns:a16="http://schemas.microsoft.com/office/drawing/2014/main" id="{B2E5DBB3-9E40-45A5-B340-DAA169B8C579}"/>
              </a:ext>
            </a:extLst>
          </p:cNvPr>
          <p:cNvSpPr>
            <a:spLocks noChangeAspect="1"/>
          </p:cNvSpPr>
          <p:nvPr/>
        </p:nvSpPr>
        <p:spPr>
          <a:xfrm>
            <a:off x="150292" y="5279878"/>
            <a:ext cx="348894" cy="348894"/>
          </a:xfrm>
          <a:prstGeom prst="ellipse">
            <a:avLst/>
          </a:prstGeom>
          <a:solidFill>
            <a:schemeClr val="accent4"/>
          </a:solidFill>
          <a:ln w="12700" cap="flat" cmpd="sng" algn="ctr">
            <a:noFill/>
            <a:prstDash val="solid"/>
            <a:miter lim="800000"/>
          </a:ln>
          <a:effectLst>
            <a:outerShdw blurRad="76200" dist="25400" dir="2700000" algn="tl" rotWithShape="0">
              <a:prstClr val="black">
                <a:alpha val="30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FFFFFF"/>
                </a:solidFill>
                <a:effectLst/>
                <a:uLnTx/>
                <a:uFillTx/>
                <a:latin typeface="Arial Black" panose="020B0604020202020204" pitchFamily="34" charset="0"/>
                <a:ea typeface="+mn-ea"/>
                <a:cs typeface="Arial Black" panose="020B0604020202020204" pitchFamily="34" charset="0"/>
              </a:rPr>
              <a:t>6</a:t>
            </a:r>
          </a:p>
        </p:txBody>
      </p:sp>
      <p:sp>
        <p:nvSpPr>
          <p:cNvPr id="40" name="Espace réservé du pied de page 3">
            <a:extLst>
              <a:ext uri="{FF2B5EF4-FFF2-40B4-BE49-F238E27FC236}">
                <a16:creationId xmlns:a16="http://schemas.microsoft.com/office/drawing/2014/main" id="{DE9AD71B-5DDC-43DC-890F-711C3A1B0DF8}"/>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tx1"/>
                </a:solidFill>
              </a:rPr>
              <a:t>Document réservé aux investisseurs professionnels uniquement</a:t>
            </a:r>
          </a:p>
        </p:txBody>
      </p:sp>
      <p:sp>
        <p:nvSpPr>
          <p:cNvPr id="9" name="Slide Number Placeholder 8">
            <a:extLst>
              <a:ext uri="{FF2B5EF4-FFF2-40B4-BE49-F238E27FC236}">
                <a16:creationId xmlns:a16="http://schemas.microsoft.com/office/drawing/2014/main" id="{D826CADA-C358-471A-80EE-B96AF6B10A5C}"/>
              </a:ext>
            </a:extLst>
          </p:cNvPr>
          <p:cNvSpPr>
            <a:spLocks noGrp="1"/>
          </p:cNvSpPr>
          <p:nvPr>
            <p:ph type="sldNum" sz="quarter" idx="10"/>
          </p:nvPr>
        </p:nvSpPr>
        <p:spPr/>
        <p:txBody>
          <a:bodyPr/>
          <a:lstStyle/>
          <a:p>
            <a:fld id="{78D5D5FC-A2A2-446A-BED0-1CEF08BE1E1C}" type="slidenum">
              <a:rPr lang="fr-FR" smtClean="0"/>
              <a:pPr/>
              <a:t>4</a:t>
            </a:fld>
            <a:endParaRPr lang="fr-FR" dirty="0"/>
          </a:p>
        </p:txBody>
      </p:sp>
    </p:spTree>
    <p:extLst>
      <p:ext uri="{BB962C8B-B14F-4D97-AF65-F5344CB8AC3E}">
        <p14:creationId xmlns:p14="http://schemas.microsoft.com/office/powerpoint/2010/main" val="261663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06B0587-DD41-4BAC-912F-6B1B95F3F9C8}"/>
              </a:ext>
            </a:extLst>
          </p:cNvPr>
          <p:cNvGrpSpPr/>
          <p:nvPr/>
        </p:nvGrpSpPr>
        <p:grpSpPr>
          <a:xfrm>
            <a:off x="0" y="2042485"/>
            <a:ext cx="9144668" cy="3501162"/>
            <a:chOff x="0" y="2042485"/>
            <a:chExt cx="9144668" cy="3501162"/>
          </a:xfrm>
        </p:grpSpPr>
        <p:sp>
          <p:nvSpPr>
            <p:cNvPr id="66" name="Rectangle 65">
              <a:extLst>
                <a:ext uri="{FF2B5EF4-FFF2-40B4-BE49-F238E27FC236}">
                  <a16:creationId xmlns:a16="http://schemas.microsoft.com/office/drawing/2014/main" id="{F3AD4524-3D1A-4060-9BD4-28B4694867E1}"/>
                </a:ext>
              </a:extLst>
            </p:cNvPr>
            <p:cNvSpPr/>
            <p:nvPr/>
          </p:nvSpPr>
          <p:spPr>
            <a:xfrm>
              <a:off x="5709380" y="2042485"/>
              <a:ext cx="3435288" cy="350092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C5F8B1F-5D50-4FB4-9EE7-6453762E2D57}"/>
                </a:ext>
              </a:extLst>
            </p:cNvPr>
            <p:cNvSpPr/>
            <p:nvPr/>
          </p:nvSpPr>
          <p:spPr>
            <a:xfrm>
              <a:off x="1460" y="2042485"/>
              <a:ext cx="5465690" cy="3500929"/>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3" name="Image 11">
              <a:extLst>
                <a:ext uri="{FF2B5EF4-FFF2-40B4-BE49-F238E27FC236}">
                  <a16:creationId xmlns:a16="http://schemas.microsoft.com/office/drawing/2014/main" id="{87FF91B7-344E-481F-B738-D3254CF156C2}"/>
                </a:ext>
              </a:extLst>
            </p:cNvPr>
            <p:cNvPicPr>
              <a:picLocks noChangeAspect="1"/>
            </p:cNvPicPr>
            <p:nvPr/>
          </p:nvPicPr>
          <p:blipFill rotWithShape="1">
            <a:blip r:embed="rId4">
              <a:alphaModFix amt="10000"/>
            </a:blip>
            <a:srcRect t="-9851" b="9851"/>
            <a:stretch/>
          </p:blipFill>
          <p:spPr>
            <a:xfrm>
              <a:off x="0" y="4065367"/>
              <a:ext cx="9144000" cy="1478280"/>
            </a:xfrm>
            <a:prstGeom prst="rect">
              <a:avLst/>
            </a:prstGeom>
          </p:spPr>
        </p:pic>
        <p:sp>
          <p:nvSpPr>
            <p:cNvPr id="35" name="Rectangle 34">
              <a:extLst>
                <a:ext uri="{FF2B5EF4-FFF2-40B4-BE49-F238E27FC236}">
                  <a16:creationId xmlns:a16="http://schemas.microsoft.com/office/drawing/2014/main" id="{6763F5A7-0A81-43F4-B3E2-D078FD5D7CF1}"/>
                </a:ext>
              </a:extLst>
            </p:cNvPr>
            <p:cNvSpPr/>
            <p:nvPr/>
          </p:nvSpPr>
          <p:spPr>
            <a:xfrm>
              <a:off x="5467150" y="2042485"/>
              <a:ext cx="232606" cy="3500929"/>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14C94DC4-141C-4383-A823-3294D00899B8}"/>
              </a:ext>
            </a:extLst>
          </p:cNvPr>
          <p:cNvSpPr>
            <a:spLocks noGrp="1"/>
          </p:cNvSpPr>
          <p:nvPr>
            <p:ph type="title"/>
          </p:nvPr>
        </p:nvSpPr>
        <p:spPr>
          <a:xfrm>
            <a:off x="539999" y="430307"/>
            <a:ext cx="7083545" cy="884046"/>
          </a:xfrm>
        </p:spPr>
        <p:txBody>
          <a:bodyPr/>
          <a:lstStyle/>
          <a:p>
            <a:pPr>
              <a:lnSpc>
                <a:spcPct val="100000"/>
              </a:lnSpc>
            </a:pPr>
            <a:r>
              <a:rPr lang="fr-FR" sz="2000" dirty="0"/>
              <a:t>Amundi Label ISR : les </a:t>
            </a:r>
            <a:r>
              <a:rPr lang="fr-FR" sz="2000" dirty="0">
                <a:solidFill>
                  <a:srgbClr val="0073A3"/>
                </a:solidFill>
              </a:rPr>
              <a:t>blocs essentiels </a:t>
            </a:r>
            <a:r>
              <a:rPr lang="fr-FR" sz="2000" dirty="0"/>
              <a:t>d’un portefeuille diversifié*, répondant aux nouvelles exigences du Label</a:t>
            </a:r>
          </a:p>
        </p:txBody>
      </p:sp>
      <p:sp>
        <p:nvSpPr>
          <p:cNvPr id="5" name="Text Placeholder 4">
            <a:extLst>
              <a:ext uri="{FF2B5EF4-FFF2-40B4-BE49-F238E27FC236}">
                <a16:creationId xmlns:a16="http://schemas.microsoft.com/office/drawing/2014/main" id="{88B56274-1B8E-4DF5-B8F2-60ECB72942D4}"/>
              </a:ext>
            </a:extLst>
          </p:cNvPr>
          <p:cNvSpPr>
            <a:spLocks noGrp="1"/>
          </p:cNvSpPr>
          <p:nvPr>
            <p:ph type="body" sz="quarter" idx="13"/>
          </p:nvPr>
        </p:nvSpPr>
        <p:spPr/>
        <p:txBody>
          <a:bodyPr/>
          <a:lstStyle/>
          <a:p>
            <a:r>
              <a:rPr lang="fr-FR" dirty="0"/>
              <a:t>Source :  Amundi ETF, au 27/11/2024. Information donnée à titre illustratif uniquement, susceptible d’évoluer dans le temps sans notification préalable.</a:t>
            </a:r>
          </a:p>
          <a:p>
            <a:r>
              <a:rPr lang="fr-FR" dirty="0"/>
              <a:t>*La diversification n’offre aucune garantie de performance et ne protège pas contre une perte éventuelle.</a:t>
            </a:r>
          </a:p>
        </p:txBody>
      </p:sp>
      <p:sp>
        <p:nvSpPr>
          <p:cNvPr id="7" name="Footer Placeholder 6">
            <a:extLst>
              <a:ext uri="{FF2B5EF4-FFF2-40B4-BE49-F238E27FC236}">
                <a16:creationId xmlns:a16="http://schemas.microsoft.com/office/drawing/2014/main" id="{6EA425B3-0599-47C6-8C61-645A50602514}"/>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grpSp>
        <p:nvGrpSpPr>
          <p:cNvPr id="19" name="Group 18">
            <a:extLst>
              <a:ext uri="{FF2B5EF4-FFF2-40B4-BE49-F238E27FC236}">
                <a16:creationId xmlns:a16="http://schemas.microsoft.com/office/drawing/2014/main" id="{FAC7C671-65D9-449B-989A-94CDD9BCB7F1}"/>
              </a:ext>
            </a:extLst>
          </p:cNvPr>
          <p:cNvGrpSpPr/>
          <p:nvPr/>
        </p:nvGrpSpPr>
        <p:grpSpPr>
          <a:xfrm>
            <a:off x="256448" y="2634209"/>
            <a:ext cx="4934703" cy="1602614"/>
            <a:chOff x="277098" y="2634209"/>
            <a:chExt cx="4934703" cy="1602614"/>
          </a:xfrm>
        </p:grpSpPr>
        <p:sp>
          <p:nvSpPr>
            <p:cNvPr id="58" name="Rounded Rectangle 26">
              <a:extLst>
                <a:ext uri="{FF2B5EF4-FFF2-40B4-BE49-F238E27FC236}">
                  <a16:creationId xmlns:a16="http://schemas.microsoft.com/office/drawing/2014/main" id="{BAF04341-328D-4F88-89A8-0DCBFB304BA6}"/>
                </a:ext>
              </a:extLst>
            </p:cNvPr>
            <p:cNvSpPr/>
            <p:nvPr/>
          </p:nvSpPr>
          <p:spPr>
            <a:xfrm>
              <a:off x="2789291" y="26390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Monde</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29" name="Image 39">
              <a:extLst>
                <a:ext uri="{FF2B5EF4-FFF2-40B4-BE49-F238E27FC236}">
                  <a16:creationId xmlns:a16="http://schemas.microsoft.com/office/drawing/2014/main" id="{A7077D45-5BB6-4191-8009-C852A2ECA4CA}"/>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90444" y="2693920"/>
              <a:ext cx="460800" cy="460800"/>
            </a:xfrm>
            <a:prstGeom prst="rect">
              <a:avLst/>
            </a:prstGeom>
            <a:solidFill>
              <a:schemeClr val="bg1"/>
            </a:solidFill>
          </p:spPr>
        </p:pic>
        <p:sp>
          <p:nvSpPr>
            <p:cNvPr id="36" name="Rounded Rectangle 26">
              <a:extLst>
                <a:ext uri="{FF2B5EF4-FFF2-40B4-BE49-F238E27FC236}">
                  <a16:creationId xmlns:a16="http://schemas.microsoft.com/office/drawing/2014/main" id="{5EF6D670-5FAA-44C4-BFF4-C658D17F4405}"/>
                </a:ext>
              </a:extLst>
            </p:cNvPr>
            <p:cNvSpPr/>
            <p:nvPr/>
          </p:nvSpPr>
          <p:spPr>
            <a:xfrm>
              <a:off x="277098" y="2634209"/>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Europe</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38" name="Picture 15" descr="\\ad-its.credit-agricole.fr\dfs\PUBLIC\Echanges\KIM\Banque icônes\A charger sur inetwork\15052018 - à faire\Icon - Europe 1.png">
              <a:extLst>
                <a:ext uri="{FF2B5EF4-FFF2-40B4-BE49-F238E27FC236}">
                  <a16:creationId xmlns:a16="http://schemas.microsoft.com/office/drawing/2014/main" id="{18E4E1B9-3D65-4347-91B2-1F0386621AD9}"/>
                </a:ext>
              </a:extLst>
            </p:cNvPr>
            <p:cNvPicPr>
              <a:picLocks noChangeAspect="1" noChangeArrowheads="1"/>
            </p:cNvPicPr>
            <p:nvPr/>
          </p:nvPicPr>
          <p:blipFill>
            <a:blip r:embed="rId6"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251" y="2693920"/>
              <a:ext cx="460800" cy="460800"/>
            </a:xfrm>
            <a:prstGeom prst="rect">
              <a:avLst/>
            </a:prstGeom>
            <a:solidFill>
              <a:schemeClr val="bg1"/>
            </a:solidFill>
          </p:spPr>
        </p:pic>
        <p:sp>
          <p:nvSpPr>
            <p:cNvPr id="39" name="Rounded Rectangle 26">
              <a:extLst>
                <a:ext uri="{FF2B5EF4-FFF2-40B4-BE49-F238E27FC236}">
                  <a16:creationId xmlns:a16="http://schemas.microsoft.com/office/drawing/2014/main" id="{680A1238-ECE5-498A-BE62-F97C674F1306}"/>
                </a:ext>
              </a:extLst>
            </p:cNvPr>
            <p:cNvSpPr/>
            <p:nvPr/>
          </p:nvSpPr>
          <p:spPr>
            <a:xfrm>
              <a:off x="2789291" y="3656601"/>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Japon</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sp>
          <p:nvSpPr>
            <p:cNvPr id="48" name="Rounded Rectangle 26">
              <a:extLst>
                <a:ext uri="{FF2B5EF4-FFF2-40B4-BE49-F238E27FC236}">
                  <a16:creationId xmlns:a16="http://schemas.microsoft.com/office/drawing/2014/main" id="{5F25AD16-1753-4D6D-AA01-6DA76EBAE773}"/>
                </a:ext>
              </a:extLst>
            </p:cNvPr>
            <p:cNvSpPr/>
            <p:nvPr/>
          </p:nvSpPr>
          <p:spPr>
            <a:xfrm>
              <a:off x="277098" y="365267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Actions </a:t>
              </a:r>
              <a:r>
                <a:rPr lang="fr-FR" sz="1000" b="1" dirty="0">
                  <a:solidFill>
                    <a:schemeClr val="accent1"/>
                  </a:solidFill>
                  <a:latin typeface="Arial" panose="020B0604020202020204" pitchFamily="34" charset="0"/>
                </a:rPr>
                <a:t>USA</a:t>
              </a:r>
              <a:r>
                <a:rPr lang="fr-FR" sz="1000" b="1" dirty="0">
                  <a:solidFill>
                    <a:schemeClr val="tx1"/>
                  </a:solidFill>
                  <a:latin typeface="Arial" panose="020B0604020202020204" pitchFamily="34" charset="0"/>
                </a:rPr>
                <a:t> UCITS ETF</a:t>
              </a:r>
              <a:endParaRPr lang="en-GB" sz="1000" b="1" dirty="0">
                <a:solidFill>
                  <a:schemeClr val="tx1"/>
                </a:solidFill>
                <a:latin typeface="Arial" panose="020B0604020202020204" pitchFamily="34" charset="0"/>
              </a:endParaRPr>
            </a:p>
          </p:txBody>
        </p:sp>
        <p:pic>
          <p:nvPicPr>
            <p:cNvPr id="52" name="Picture 12" descr="\\ad-its.credit-agricole.fr\dfs\PUBLIC\Echanges\KIM\Banque icônes\A charger sur inetwork\15052018 - à faire\Icon - USA.png">
              <a:extLst>
                <a:ext uri="{FF2B5EF4-FFF2-40B4-BE49-F238E27FC236}">
                  <a16:creationId xmlns:a16="http://schemas.microsoft.com/office/drawing/2014/main" id="{0FD299FE-A95A-4C49-B6B4-ED6A4C86D71A}"/>
                </a:ext>
              </a:extLst>
            </p:cNvPr>
            <p:cNvPicPr>
              <a:picLocks noChangeAspect="1" noChangeArrowheads="1"/>
            </p:cNvPicPr>
            <p:nvPr/>
          </p:nvPicPr>
          <p:blipFill>
            <a:blip r:embed="rId7"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8251" y="3712383"/>
              <a:ext cx="460800" cy="460800"/>
            </a:xfrm>
            <a:prstGeom prst="rect">
              <a:avLst/>
            </a:prstGeom>
            <a:solidFill>
              <a:schemeClr val="bg1"/>
            </a:solidFill>
          </p:spPr>
        </p:pic>
        <p:pic>
          <p:nvPicPr>
            <p:cNvPr id="56" name="Picture 15" descr="\\ad-its.credit-agricole.fr\dfs\PUBLIC\Echanges\KIM\Banque icônes\A charger sur inetwork\15052018 - à faire\Icon - Japan.png">
              <a:extLst>
                <a:ext uri="{FF2B5EF4-FFF2-40B4-BE49-F238E27FC236}">
                  <a16:creationId xmlns:a16="http://schemas.microsoft.com/office/drawing/2014/main" id="{BA25BDC2-93AE-4D09-BD6C-168D3B5C3F0A}"/>
                </a:ext>
              </a:extLst>
            </p:cNvPr>
            <p:cNvPicPr>
              <a:picLocks noChangeAspect="1" noChangeArrowheads="1"/>
            </p:cNvPicPr>
            <p:nvPr/>
          </p:nvPicPr>
          <p:blipFill>
            <a:blip r:embed="rId8"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0445" y="3727691"/>
              <a:ext cx="460799" cy="460800"/>
            </a:xfrm>
            <a:prstGeom prst="rect">
              <a:avLst/>
            </a:prstGeom>
            <a:solidFill>
              <a:schemeClr val="bg1"/>
            </a:solidFill>
          </p:spPr>
        </p:pic>
      </p:grpSp>
      <p:sp>
        <p:nvSpPr>
          <p:cNvPr id="65" name="Rounded Rectangle 51">
            <a:extLst>
              <a:ext uri="{FF2B5EF4-FFF2-40B4-BE49-F238E27FC236}">
                <a16:creationId xmlns:a16="http://schemas.microsoft.com/office/drawing/2014/main" id="{491CF382-1544-464E-91C9-0CDCA14D11A0}"/>
              </a:ext>
            </a:extLst>
          </p:cNvPr>
          <p:cNvSpPr/>
          <p:nvPr/>
        </p:nvSpPr>
        <p:spPr>
          <a:xfrm>
            <a:off x="924770" y="1914420"/>
            <a:ext cx="3619071" cy="323588"/>
          </a:xfrm>
          <a:prstGeom prst="roundRect">
            <a:avLst/>
          </a:prstGeom>
          <a:solidFill>
            <a:srgbClr val="457296"/>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Actions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67" name="Rounded Rectangle 51">
            <a:extLst>
              <a:ext uri="{FF2B5EF4-FFF2-40B4-BE49-F238E27FC236}">
                <a16:creationId xmlns:a16="http://schemas.microsoft.com/office/drawing/2014/main" id="{A68E9B08-C313-4873-8C29-6A47A90682FD}"/>
              </a:ext>
            </a:extLst>
          </p:cNvPr>
          <p:cNvSpPr/>
          <p:nvPr/>
        </p:nvSpPr>
        <p:spPr>
          <a:xfrm>
            <a:off x="5995216" y="1914420"/>
            <a:ext cx="2863616" cy="304482"/>
          </a:xfrm>
          <a:prstGeom prst="roundRect">
            <a:avLst/>
          </a:prstGeom>
          <a:solidFill>
            <a:schemeClr val="accent5"/>
          </a:solidFill>
          <a:ln w="12700" cap="flat" cmpd="sng" algn="ctr">
            <a:noFill/>
            <a:prstDash val="solid"/>
            <a:miter lim="800000"/>
          </a:ln>
          <a:effectLst>
            <a:outerShdw blurRad="76200" dist="25400" dir="2700000" algn="tl" rotWithShape="0">
              <a:prstClr val="black">
                <a:alpha val="30000"/>
              </a:prstClr>
            </a:outerShdw>
          </a:effectLst>
        </p:spPr>
        <p:txBody>
          <a:bodyPr tIns="5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srgbClr val="FFFFFF"/>
                </a:solidFill>
                <a:latin typeface="Arial" panose="020B0604020202020204"/>
              </a:rPr>
              <a:t>ETF  Obligataires</a:t>
            </a:r>
            <a:endParaRPr kumimoji="0" lang="fr-FR" sz="110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nvGrpSpPr>
          <p:cNvPr id="17" name="Group 16">
            <a:extLst>
              <a:ext uri="{FF2B5EF4-FFF2-40B4-BE49-F238E27FC236}">
                <a16:creationId xmlns:a16="http://schemas.microsoft.com/office/drawing/2014/main" id="{F7C57C79-0577-480D-9CB2-F797FC76FB13}"/>
              </a:ext>
            </a:extLst>
          </p:cNvPr>
          <p:cNvGrpSpPr/>
          <p:nvPr/>
        </p:nvGrpSpPr>
        <p:grpSpPr>
          <a:xfrm>
            <a:off x="6215769" y="2639082"/>
            <a:ext cx="2422510" cy="1588522"/>
            <a:chOff x="6269104" y="2639082"/>
            <a:chExt cx="2422510" cy="1588522"/>
          </a:xfrm>
        </p:grpSpPr>
        <p:sp>
          <p:nvSpPr>
            <p:cNvPr id="59" name="Rounded Rectangle 26">
              <a:extLst>
                <a:ext uri="{FF2B5EF4-FFF2-40B4-BE49-F238E27FC236}">
                  <a16:creationId xmlns:a16="http://schemas.microsoft.com/office/drawing/2014/main" id="{F91F57B5-0504-4D54-95A6-7606CBA16B23}"/>
                </a:ext>
              </a:extLst>
            </p:cNvPr>
            <p:cNvSpPr/>
            <p:nvPr/>
          </p:nvSpPr>
          <p:spPr>
            <a:xfrm>
              <a:off x="6269104" y="26390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fr-FR" sz="1000" b="1" dirty="0">
                  <a:solidFill>
                    <a:schemeClr val="tx1"/>
                  </a:solidFill>
                  <a:latin typeface="Arial" panose="020B0604020202020204" pitchFamily="34" charset="0"/>
                </a:rPr>
                <a:t>Amundi Label ISR </a:t>
              </a:r>
              <a:r>
                <a:rPr lang="fr-FR" sz="1000" b="1" dirty="0">
                  <a:solidFill>
                    <a:schemeClr val="accent1"/>
                  </a:solidFill>
                  <a:latin typeface="Arial" panose="020B0604020202020204" pitchFamily="34" charset="0"/>
                </a:rPr>
                <a:t>Credit EUR </a:t>
              </a:r>
              <a:r>
                <a:rPr lang="fr-FR" sz="1000" b="1" dirty="0">
                  <a:solidFill>
                    <a:schemeClr val="tx1"/>
                  </a:solidFill>
                  <a:latin typeface="Arial" panose="020B0604020202020204" pitchFamily="34" charset="0"/>
                </a:rPr>
                <a:t>UCITS ETF</a:t>
              </a:r>
              <a:endParaRPr lang="en-GB" sz="1000" b="1" dirty="0">
                <a:solidFill>
                  <a:schemeClr val="tx1"/>
                </a:solidFill>
                <a:latin typeface="Arial" panose="020B0604020202020204" pitchFamily="34" charset="0"/>
              </a:endParaRPr>
            </a:p>
          </p:txBody>
        </p:sp>
        <p:sp>
          <p:nvSpPr>
            <p:cNvPr id="61" name="Rounded Rectangle 26">
              <a:extLst>
                <a:ext uri="{FF2B5EF4-FFF2-40B4-BE49-F238E27FC236}">
                  <a16:creationId xmlns:a16="http://schemas.microsoft.com/office/drawing/2014/main" id="{85ED4C10-3024-4514-A0DA-15D6E77EEEA8}"/>
                </a:ext>
              </a:extLst>
            </p:cNvPr>
            <p:cNvSpPr/>
            <p:nvPr/>
          </p:nvSpPr>
          <p:spPr>
            <a:xfrm>
              <a:off x="6269104" y="3647382"/>
              <a:ext cx="2422510" cy="580222"/>
            </a:xfrm>
            <a:prstGeom prst="roundRect">
              <a:avLst>
                <a:gd name="adj" fmla="val 19108"/>
              </a:avLst>
            </a:prstGeom>
            <a:solidFill>
              <a:schemeClr val="bg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2000" tIns="0" rIns="360000" bIns="25200" rtlCol="0" anchor="ctr"/>
            <a:lstStyle/>
            <a:p>
              <a:pPr algn="ctr"/>
              <a:r>
                <a:rPr lang="en-US" sz="1000" b="1" dirty="0">
                  <a:solidFill>
                    <a:schemeClr val="tx1"/>
                  </a:solidFill>
                  <a:latin typeface="Arial" panose="020B0604020202020204" pitchFamily="34" charset="0"/>
                </a:rPr>
                <a:t>Amundi Label ISR </a:t>
              </a:r>
              <a:r>
                <a:rPr lang="en-US" sz="1000" b="1" dirty="0">
                  <a:solidFill>
                    <a:schemeClr val="accent1"/>
                  </a:solidFill>
                  <a:latin typeface="Arial" panose="020B0604020202020204" pitchFamily="34" charset="0"/>
                </a:rPr>
                <a:t>Credit USD </a:t>
              </a:r>
              <a:r>
                <a:rPr lang="en-US" sz="1000" b="1" dirty="0">
                  <a:solidFill>
                    <a:schemeClr val="tx1"/>
                  </a:solidFill>
                  <a:latin typeface="Arial" panose="020B0604020202020204" pitchFamily="34" charset="0"/>
                </a:rPr>
                <a:t>UCITS ETF</a:t>
              </a:r>
              <a:endParaRPr lang="en-GB" sz="1000" b="1" dirty="0">
                <a:solidFill>
                  <a:schemeClr val="tx1"/>
                </a:solidFill>
                <a:latin typeface="Arial" panose="020B0604020202020204" pitchFamily="34" charset="0"/>
              </a:endParaRPr>
            </a:p>
          </p:txBody>
        </p:sp>
        <p:grpSp>
          <p:nvGrpSpPr>
            <p:cNvPr id="11" name="Group 10">
              <a:extLst>
                <a:ext uri="{FF2B5EF4-FFF2-40B4-BE49-F238E27FC236}">
                  <a16:creationId xmlns:a16="http://schemas.microsoft.com/office/drawing/2014/main" id="{3F3F3A31-5A59-4213-8C6F-CFE36B8C20FE}"/>
                </a:ext>
              </a:extLst>
            </p:cNvPr>
            <p:cNvGrpSpPr/>
            <p:nvPr/>
          </p:nvGrpSpPr>
          <p:grpSpPr>
            <a:xfrm>
              <a:off x="6398784" y="2695485"/>
              <a:ext cx="457200" cy="457200"/>
              <a:chOff x="6168828" y="4485572"/>
              <a:chExt cx="457200" cy="457200"/>
            </a:xfrm>
          </p:grpSpPr>
          <p:sp>
            <p:nvSpPr>
              <p:cNvPr id="10" name="Flowchart: Connector 9">
                <a:extLst>
                  <a:ext uri="{FF2B5EF4-FFF2-40B4-BE49-F238E27FC236}">
                    <a16:creationId xmlns:a16="http://schemas.microsoft.com/office/drawing/2014/main" id="{B4933F70-C385-4F2D-A84F-CDBB7054A8C9}"/>
                  </a:ext>
                </a:extLst>
              </p:cNvPr>
              <p:cNvSpPr/>
              <p:nvPr/>
            </p:nvSpPr>
            <p:spPr>
              <a:xfrm>
                <a:off x="6168828" y="4485572"/>
                <a:ext cx="457200" cy="457200"/>
              </a:xfrm>
              <a:prstGeom prst="flowChartConnector">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8" name="Graphic 7" descr="Euro with solid fill">
                <a:extLst>
                  <a:ext uri="{FF2B5EF4-FFF2-40B4-BE49-F238E27FC236}">
                    <a16:creationId xmlns:a16="http://schemas.microsoft.com/office/drawing/2014/main" id="{56E0BBFB-C9CB-43B0-9C56-6F34D403A958}"/>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4548" y="4531292"/>
                <a:ext cx="365760" cy="365760"/>
              </a:xfrm>
              <a:prstGeom prst="rect">
                <a:avLst/>
              </a:prstGeom>
            </p:spPr>
          </p:pic>
        </p:grpSp>
        <p:grpSp>
          <p:nvGrpSpPr>
            <p:cNvPr id="14" name="Group 13">
              <a:extLst>
                <a:ext uri="{FF2B5EF4-FFF2-40B4-BE49-F238E27FC236}">
                  <a16:creationId xmlns:a16="http://schemas.microsoft.com/office/drawing/2014/main" id="{18689270-1255-41CC-9297-9197B3DA1857}"/>
                </a:ext>
              </a:extLst>
            </p:cNvPr>
            <p:cNvGrpSpPr/>
            <p:nvPr/>
          </p:nvGrpSpPr>
          <p:grpSpPr>
            <a:xfrm>
              <a:off x="6398784" y="3705579"/>
              <a:ext cx="457200" cy="457200"/>
              <a:chOff x="7617582" y="4476968"/>
              <a:chExt cx="457200" cy="457200"/>
            </a:xfrm>
          </p:grpSpPr>
          <p:sp>
            <p:nvSpPr>
              <p:cNvPr id="34" name="Flowchart: Connector 33">
                <a:extLst>
                  <a:ext uri="{FF2B5EF4-FFF2-40B4-BE49-F238E27FC236}">
                    <a16:creationId xmlns:a16="http://schemas.microsoft.com/office/drawing/2014/main" id="{ACF12C48-5288-4C21-879B-CCEF430D7ACD}"/>
                  </a:ext>
                </a:extLst>
              </p:cNvPr>
              <p:cNvSpPr/>
              <p:nvPr/>
            </p:nvSpPr>
            <p:spPr>
              <a:xfrm>
                <a:off x="7617582" y="4476968"/>
                <a:ext cx="457200" cy="457200"/>
              </a:xfrm>
              <a:prstGeom prst="flowChartConnector">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fr-FR" sz="1600" b="1" dirty="0">
                  <a:solidFill>
                    <a:srgbClr val="FFFFFF"/>
                  </a:solidFill>
                  <a:latin typeface="Arial" panose="020B0604020202020204" pitchFamily="34" charset="0"/>
                  <a:cs typeface="Arial" panose="020B0604020202020204" pitchFamily="34" charset="0"/>
                </a:endParaRPr>
              </a:p>
            </p:txBody>
          </p:sp>
          <p:pic>
            <p:nvPicPr>
              <p:cNvPr id="13" name="Graphic 12" descr="Dollar with solid fill">
                <a:extLst>
                  <a:ext uri="{FF2B5EF4-FFF2-40B4-BE49-F238E27FC236}">
                    <a16:creationId xmlns:a16="http://schemas.microsoft.com/office/drawing/2014/main" id="{42500D4E-7AEA-4093-B210-A219E5D0325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63302" y="4522688"/>
                <a:ext cx="365760" cy="365760"/>
              </a:xfrm>
              <a:prstGeom prst="rect">
                <a:avLst/>
              </a:prstGeom>
            </p:spPr>
          </p:pic>
        </p:grpSp>
      </p:grpSp>
      <p:sp>
        <p:nvSpPr>
          <p:cNvPr id="31" name="Espace réservé du pied de page 3">
            <a:extLst>
              <a:ext uri="{FF2B5EF4-FFF2-40B4-BE49-F238E27FC236}">
                <a16:creationId xmlns:a16="http://schemas.microsoft.com/office/drawing/2014/main" id="{1BCC1194-15DB-41B5-A54F-CCCC358E8379}"/>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pic>
        <p:nvPicPr>
          <p:cNvPr id="32" name="Picture 31">
            <a:extLst>
              <a:ext uri="{FF2B5EF4-FFF2-40B4-BE49-F238E27FC236}">
                <a16:creationId xmlns:a16="http://schemas.microsoft.com/office/drawing/2014/main" id="{A708F18B-AAAF-4494-9BC6-21C4D49CB2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35438" y="223171"/>
            <a:ext cx="914402" cy="402337"/>
          </a:xfrm>
          <a:prstGeom prst="rect">
            <a:avLst/>
          </a:prstGeom>
        </p:spPr>
      </p:pic>
      <p:sp>
        <p:nvSpPr>
          <p:cNvPr id="22" name="Slide Number Placeholder 21">
            <a:extLst>
              <a:ext uri="{FF2B5EF4-FFF2-40B4-BE49-F238E27FC236}">
                <a16:creationId xmlns:a16="http://schemas.microsoft.com/office/drawing/2014/main" id="{D371AD85-2202-4E7B-A104-B1CD9D544C51}"/>
              </a:ext>
            </a:extLst>
          </p:cNvPr>
          <p:cNvSpPr>
            <a:spLocks noGrp="1"/>
          </p:cNvSpPr>
          <p:nvPr>
            <p:ph type="sldNum" sz="quarter" idx="10"/>
          </p:nvPr>
        </p:nvSpPr>
        <p:spPr/>
        <p:txBody>
          <a:bodyPr/>
          <a:lstStyle/>
          <a:p>
            <a:fld id="{78D5D5FC-A2A2-446A-BED0-1CEF08BE1E1C}" type="slidenum">
              <a:rPr lang="fr-FR" smtClean="0"/>
              <a:pPr/>
              <a:t>5</a:t>
            </a:fld>
            <a:endParaRPr lang="fr-FR" dirty="0"/>
          </a:p>
        </p:txBody>
      </p:sp>
    </p:spTree>
    <p:extLst>
      <p:ext uri="{BB962C8B-B14F-4D97-AF65-F5344CB8AC3E}">
        <p14:creationId xmlns:p14="http://schemas.microsoft.com/office/powerpoint/2010/main" val="280836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680705-F192-40D2-9F43-CA579E04652F}"/>
              </a:ext>
            </a:extLst>
          </p:cNvPr>
          <p:cNvSpPr>
            <a:spLocks noGrp="1"/>
          </p:cNvSpPr>
          <p:nvPr>
            <p:ph type="title"/>
          </p:nvPr>
        </p:nvSpPr>
        <p:spPr/>
        <p:txBody>
          <a:bodyPr/>
          <a:lstStyle/>
          <a:p>
            <a:r>
              <a:rPr lang="fr-FR" sz="2000" dirty="0"/>
              <a:t>Notre gamme d’ETF Amundi Label ISR en bref</a:t>
            </a:r>
          </a:p>
        </p:txBody>
      </p:sp>
      <p:sp>
        <p:nvSpPr>
          <p:cNvPr id="5" name="Text Placeholder 4">
            <a:extLst>
              <a:ext uri="{FF2B5EF4-FFF2-40B4-BE49-F238E27FC236}">
                <a16:creationId xmlns:a16="http://schemas.microsoft.com/office/drawing/2014/main" id="{96469E85-48C3-475C-AE14-77C752F7146D}"/>
              </a:ext>
            </a:extLst>
          </p:cNvPr>
          <p:cNvSpPr>
            <a:spLocks noGrp="1"/>
          </p:cNvSpPr>
          <p:nvPr>
            <p:ph type="body" sz="quarter" idx="13"/>
          </p:nvPr>
        </p:nvSpPr>
        <p:spPr>
          <a:xfrm>
            <a:off x="539750" y="5407558"/>
            <a:ext cx="8064248" cy="763754"/>
          </a:xfrm>
        </p:spPr>
        <p:txBody>
          <a:bodyPr/>
          <a:lstStyle/>
          <a:p>
            <a:pPr algn="just"/>
            <a:r>
              <a:rPr lang="fr-FR" dirty="0"/>
              <a:t>Source : Amundi ETF, au 27/11/2024. 1. SFDR: “Sustainable Finance Disclosure Regulation” – 2019/2088/EU. Règlement relatif à l'établissement d'un cadre visant à harmoniser les informations liées à la durabilité des produits financiers. Un fonds est classé « Article 8 » s’il promeut les caractéristiques ESG en parallèle des objectifs financiers, « Article 9 » s’il a un objectif spécifique d'investissement durable. Tout fonds ne répondant pas aux deux catégories précédentes est un fonds « Article 6 » au titre de SFDR. 2. Les frais de gestion font référence aux frais de gestion et autres coûts administratifs ou d’exploitation du fonds. Pour plus d'informations concernant l'ensemble des coûts supportés par le fonds, veuillez vous référer à son Document d'Informations Clés (DIC). Des coûts de transaction et des commissions peuvent être appliqués dans le cadre de la négociation d'ETF. 3. TE : </a:t>
            </a:r>
            <a:r>
              <a:rPr lang="fr-FR" dirty="0" err="1"/>
              <a:t>Tracking</a:t>
            </a:r>
            <a:r>
              <a:rPr lang="fr-FR" dirty="0"/>
              <a:t> </a:t>
            </a:r>
            <a:r>
              <a:rPr lang="fr-FR" dirty="0" err="1"/>
              <a:t>Error</a:t>
            </a:r>
            <a:r>
              <a:rPr lang="fr-FR" dirty="0"/>
              <a:t>. Pour plus de détails, </a:t>
            </a:r>
            <a:r>
              <a:rPr lang="fr-FR" dirty="0" err="1"/>
              <a:t>veuillez vous</a:t>
            </a:r>
            <a:r>
              <a:rPr lang="fr-FR" dirty="0"/>
              <a:t> reporter au DIC du fonds ou à son prospectus.</a:t>
            </a:r>
          </a:p>
        </p:txBody>
      </p:sp>
      <p:sp>
        <p:nvSpPr>
          <p:cNvPr id="7" name="Footer Placeholder 6">
            <a:extLst>
              <a:ext uri="{FF2B5EF4-FFF2-40B4-BE49-F238E27FC236}">
                <a16:creationId xmlns:a16="http://schemas.microsoft.com/office/drawing/2014/main" id="{1B6F0454-7D8F-4A02-B8E2-599344FE7D4A}"/>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12" name="Espace réservé du pied de page 3">
            <a:extLst>
              <a:ext uri="{FF2B5EF4-FFF2-40B4-BE49-F238E27FC236}">
                <a16:creationId xmlns:a16="http://schemas.microsoft.com/office/drawing/2014/main" id="{25DC8E85-1CD9-4BB4-80FF-21F77E794BBB}"/>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pic>
        <p:nvPicPr>
          <p:cNvPr id="14" name="Picture 13">
            <a:extLst>
              <a:ext uri="{FF2B5EF4-FFF2-40B4-BE49-F238E27FC236}">
                <a16:creationId xmlns:a16="http://schemas.microsoft.com/office/drawing/2014/main" id="{C341565E-89F6-477D-ADAD-318229F44B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5438" y="223171"/>
            <a:ext cx="914402" cy="402337"/>
          </a:xfrm>
          <a:prstGeom prst="rect">
            <a:avLst/>
          </a:prstGeom>
        </p:spPr>
      </p:pic>
      <p:sp>
        <p:nvSpPr>
          <p:cNvPr id="17" name="Slide Number Placeholder 16">
            <a:extLst>
              <a:ext uri="{FF2B5EF4-FFF2-40B4-BE49-F238E27FC236}">
                <a16:creationId xmlns:a16="http://schemas.microsoft.com/office/drawing/2014/main" id="{A282C3FB-5AEC-4B2B-AA3A-1CE4D8DAFA28}"/>
              </a:ext>
            </a:extLst>
          </p:cNvPr>
          <p:cNvSpPr>
            <a:spLocks noGrp="1"/>
          </p:cNvSpPr>
          <p:nvPr>
            <p:ph type="sldNum" sz="quarter" idx="10"/>
          </p:nvPr>
        </p:nvSpPr>
        <p:spPr/>
        <p:txBody>
          <a:bodyPr/>
          <a:lstStyle/>
          <a:p>
            <a:fld id="{78D5D5FC-A2A2-446A-BED0-1CEF08BE1E1C}" type="slidenum">
              <a:rPr lang="fr-FR" smtClean="0"/>
              <a:pPr/>
              <a:t>6</a:t>
            </a:fld>
            <a:endParaRPr lang="fr-FR" dirty="0"/>
          </a:p>
        </p:txBody>
      </p:sp>
      <p:pic>
        <p:nvPicPr>
          <p:cNvPr id="3" name="Picture 2">
            <a:extLst>
              <a:ext uri="{FF2B5EF4-FFF2-40B4-BE49-F238E27FC236}">
                <a16:creationId xmlns:a16="http://schemas.microsoft.com/office/drawing/2014/main" id="{D25DF355-6EFF-48AE-8B54-563660B038F8}"/>
              </a:ext>
            </a:extLst>
          </p:cNvPr>
          <p:cNvPicPr>
            <a:picLocks noChangeAspect="1"/>
          </p:cNvPicPr>
          <p:nvPr>
            <p:custDataLst>
              <p:tags r:id="rId2"/>
            </p:custDataLst>
          </p:nvPr>
        </p:nvPicPr>
        <p:blipFill>
          <a:blip r:embed="rId6"/>
          <a:stretch>
            <a:fillRect/>
          </a:stretch>
        </p:blipFill>
        <p:spPr>
          <a:xfrm>
            <a:off x="0" y="1497476"/>
            <a:ext cx="9144000" cy="3517689"/>
          </a:xfrm>
          <a:prstGeom prst="rect">
            <a:avLst/>
          </a:prstGeom>
        </p:spPr>
      </p:pic>
    </p:spTree>
    <p:extLst>
      <p:ext uri="{BB962C8B-B14F-4D97-AF65-F5344CB8AC3E}">
        <p14:creationId xmlns:p14="http://schemas.microsoft.com/office/powerpoint/2010/main" val="285079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CA5AB2-5A1E-421E-B6CF-6B2A33590744}"/>
              </a:ext>
            </a:extLst>
          </p:cNvPr>
          <p:cNvGrpSpPr/>
          <p:nvPr/>
        </p:nvGrpSpPr>
        <p:grpSpPr>
          <a:xfrm>
            <a:off x="1459" y="1349832"/>
            <a:ext cx="9144000" cy="4346117"/>
            <a:chOff x="1459" y="1406982"/>
            <a:chExt cx="9144000" cy="4346117"/>
          </a:xfrm>
        </p:grpSpPr>
        <p:sp>
          <p:nvSpPr>
            <p:cNvPr id="35" name="Rectangle 34">
              <a:extLst>
                <a:ext uri="{FF2B5EF4-FFF2-40B4-BE49-F238E27FC236}">
                  <a16:creationId xmlns:a16="http://schemas.microsoft.com/office/drawing/2014/main" id="{93F0C565-B0B1-48BD-A53E-05E3B2D3B920}"/>
                </a:ext>
              </a:extLst>
            </p:cNvPr>
            <p:cNvSpPr/>
            <p:nvPr/>
          </p:nvSpPr>
          <p:spPr>
            <a:xfrm>
              <a:off x="1459" y="1406982"/>
              <a:ext cx="9144000" cy="4346117"/>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32" name="Image 11">
              <a:extLst>
                <a:ext uri="{FF2B5EF4-FFF2-40B4-BE49-F238E27FC236}">
                  <a16:creationId xmlns:a16="http://schemas.microsoft.com/office/drawing/2014/main" id="{476E6530-43A2-480E-BBDA-BF3A9DBDC3DD}"/>
                </a:ext>
              </a:extLst>
            </p:cNvPr>
            <p:cNvPicPr>
              <a:picLocks noChangeAspect="1"/>
            </p:cNvPicPr>
            <p:nvPr/>
          </p:nvPicPr>
          <p:blipFill rotWithShape="1">
            <a:blip r:embed="rId4">
              <a:alphaModFix amt="5000"/>
            </a:blip>
            <a:srcRect t="-9851" b="9851"/>
            <a:stretch/>
          </p:blipFill>
          <p:spPr>
            <a:xfrm>
              <a:off x="4203" y="4270786"/>
              <a:ext cx="9138338" cy="1477365"/>
            </a:xfrm>
            <a:prstGeom prst="rect">
              <a:avLst/>
            </a:prstGeom>
          </p:spPr>
        </p:pic>
      </p:grpSp>
      <p:sp>
        <p:nvSpPr>
          <p:cNvPr id="30" name="TextBox 29">
            <a:extLst>
              <a:ext uri="{FF2B5EF4-FFF2-40B4-BE49-F238E27FC236}">
                <a16:creationId xmlns:a16="http://schemas.microsoft.com/office/drawing/2014/main" id="{AFE85AD5-DB63-4525-9677-99D0F7843C54}"/>
              </a:ext>
            </a:extLst>
          </p:cNvPr>
          <p:cNvSpPr txBox="1"/>
          <p:nvPr/>
        </p:nvSpPr>
        <p:spPr>
          <a:xfrm>
            <a:off x="6581776" y="2061337"/>
            <a:ext cx="2405476" cy="312990"/>
          </a:xfrm>
          <a:prstGeom prst="rect">
            <a:avLst/>
          </a:prstGeom>
          <a:solidFill>
            <a:srgbClr val="004F9F"/>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Amélioration du profil ESG Climat &amp; minimisation de la TE</a:t>
            </a:r>
          </a:p>
        </p:txBody>
      </p:sp>
      <p:sp>
        <p:nvSpPr>
          <p:cNvPr id="29" name="TextBox 28">
            <a:extLst>
              <a:ext uri="{FF2B5EF4-FFF2-40B4-BE49-F238E27FC236}">
                <a16:creationId xmlns:a16="http://schemas.microsoft.com/office/drawing/2014/main" id="{BBD0913E-7657-48B7-BC98-5376F6934F3E}"/>
              </a:ext>
            </a:extLst>
          </p:cNvPr>
          <p:cNvSpPr txBox="1"/>
          <p:nvPr/>
        </p:nvSpPr>
        <p:spPr>
          <a:xfrm>
            <a:off x="4481081" y="2061337"/>
            <a:ext cx="1848707" cy="312990"/>
          </a:xfrm>
          <a:prstGeom prst="rect">
            <a:avLst/>
          </a:prstGeom>
          <a:solidFill>
            <a:schemeClr val="accent3"/>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Sélectivité ESG</a:t>
            </a:r>
          </a:p>
        </p:txBody>
      </p:sp>
      <p:sp>
        <p:nvSpPr>
          <p:cNvPr id="4" name="Title 3">
            <a:extLst>
              <a:ext uri="{FF2B5EF4-FFF2-40B4-BE49-F238E27FC236}">
                <a16:creationId xmlns:a16="http://schemas.microsoft.com/office/drawing/2014/main" id="{FB94A64F-AC67-4A04-B3E4-0307D2676DB3}"/>
              </a:ext>
            </a:extLst>
          </p:cNvPr>
          <p:cNvSpPr>
            <a:spLocks noGrp="1"/>
          </p:cNvSpPr>
          <p:nvPr>
            <p:ph type="title"/>
          </p:nvPr>
        </p:nvSpPr>
        <p:spPr>
          <a:xfrm>
            <a:off x="539999" y="540000"/>
            <a:ext cx="8292029" cy="387493"/>
          </a:xfrm>
        </p:spPr>
        <p:txBody>
          <a:bodyPr/>
          <a:lstStyle/>
          <a:p>
            <a:r>
              <a:rPr lang="fr-FR" sz="2000" dirty="0"/>
              <a:t>Stratégie d’investissement</a:t>
            </a:r>
          </a:p>
        </p:txBody>
      </p:sp>
      <p:sp>
        <p:nvSpPr>
          <p:cNvPr id="5" name="Text Placeholder 4">
            <a:extLst>
              <a:ext uri="{FF2B5EF4-FFF2-40B4-BE49-F238E27FC236}">
                <a16:creationId xmlns:a16="http://schemas.microsoft.com/office/drawing/2014/main" id="{C0069D63-8BF0-4D54-BA5D-C97609988D50}"/>
              </a:ext>
            </a:extLst>
          </p:cNvPr>
          <p:cNvSpPr>
            <a:spLocks noGrp="1"/>
          </p:cNvSpPr>
          <p:nvPr>
            <p:ph type="body" sz="quarter" idx="13"/>
          </p:nvPr>
        </p:nvSpPr>
        <p:spPr>
          <a:xfrm>
            <a:off x="-1" y="5670380"/>
            <a:ext cx="9145285" cy="544060"/>
          </a:xfrm>
        </p:spPr>
        <p:txBody>
          <a:bodyPr/>
          <a:lstStyle/>
          <a:p>
            <a:r>
              <a:rPr lang="fr-FR" spc="-30" dirty="0"/>
              <a:t>Source : Amundi ETF au 27/11/2024. Pour plus d’information sur les objectifs d’investissement des fonds, veuillez vous référer aux DIC ou au prospectus. Plus d’informations sur la méthodologie de l’indice de référence sur msci.com. 1. 15% des sociétés appartenant aux secteurs à fort impacts climatiques doivent être dotés d’un plan de transition climatique crédible; 20% des sociétés appartenant aux secteurs à fort impacts climatiques n'ayant pas de plan de transition crédible font l’objet d’un acte d’engagement. </a:t>
            </a:r>
            <a:r>
              <a:rPr lang="fr-FR" b="1" spc="-30" dirty="0"/>
              <a:t>Veuillez noter que les fonds n’offrent aucune garantie de capital ou de performance. Investir implique des risques. Pour plus d’information, </a:t>
            </a:r>
            <a:r>
              <a:rPr lang="fr-FR" b="1" spc="-30" dirty="0" err="1"/>
              <a:t>veuillez vous</a:t>
            </a:r>
            <a:r>
              <a:rPr lang="fr-FR" b="1" spc="-30" dirty="0"/>
              <a:t> référer à la section Risques à la fin de ce document. </a:t>
            </a:r>
          </a:p>
        </p:txBody>
      </p:sp>
      <p:sp>
        <p:nvSpPr>
          <p:cNvPr id="6" name="Text Placeholder 5">
            <a:extLst>
              <a:ext uri="{FF2B5EF4-FFF2-40B4-BE49-F238E27FC236}">
                <a16:creationId xmlns:a16="http://schemas.microsoft.com/office/drawing/2014/main" id="{B9C93BBB-B483-4397-8B83-0F825E7435E7}"/>
              </a:ext>
            </a:extLst>
          </p:cNvPr>
          <p:cNvSpPr>
            <a:spLocks noGrp="1"/>
          </p:cNvSpPr>
          <p:nvPr>
            <p:ph type="body" sz="quarter" idx="14"/>
          </p:nvPr>
        </p:nvSpPr>
        <p:spPr/>
        <p:txBody>
          <a:bodyPr/>
          <a:lstStyle/>
          <a:p>
            <a:r>
              <a:rPr lang="fr-FR" dirty="0"/>
              <a:t>Intégration des critères du Label ISR et minimisation de la </a:t>
            </a:r>
            <a:r>
              <a:rPr lang="fr-FR" dirty="0" err="1"/>
              <a:t>Tracking</a:t>
            </a:r>
            <a:r>
              <a:rPr lang="fr-FR" dirty="0"/>
              <a:t> </a:t>
            </a:r>
            <a:r>
              <a:rPr lang="fr-FR" dirty="0" err="1"/>
              <a:t>Error</a:t>
            </a:r>
            <a:r>
              <a:rPr lang="fr-FR" dirty="0"/>
              <a:t> (TE)</a:t>
            </a:r>
          </a:p>
        </p:txBody>
      </p:sp>
      <p:sp>
        <p:nvSpPr>
          <p:cNvPr id="7" name="Footer Placeholder 6">
            <a:extLst>
              <a:ext uri="{FF2B5EF4-FFF2-40B4-BE49-F238E27FC236}">
                <a16:creationId xmlns:a16="http://schemas.microsoft.com/office/drawing/2014/main" id="{80AA7A85-8792-4090-A3E7-7FEF1545E7B0}"/>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sp>
        <p:nvSpPr>
          <p:cNvPr id="8" name="TextBox 7">
            <a:extLst>
              <a:ext uri="{FF2B5EF4-FFF2-40B4-BE49-F238E27FC236}">
                <a16:creationId xmlns:a16="http://schemas.microsoft.com/office/drawing/2014/main" id="{EA84375C-4707-4DB4-88C6-A427E93665BB}"/>
              </a:ext>
            </a:extLst>
          </p:cNvPr>
          <p:cNvSpPr txBox="1"/>
          <p:nvPr/>
        </p:nvSpPr>
        <p:spPr>
          <a:xfrm>
            <a:off x="2447925" y="2061337"/>
            <a:ext cx="1848707" cy="312990"/>
          </a:xfrm>
          <a:prstGeom prst="rect">
            <a:avLst/>
          </a:prstGeom>
          <a:solidFill>
            <a:schemeClr val="accent6"/>
          </a:solidFill>
        </p:spPr>
        <p:txBody>
          <a:bodyPr vert="horz" wrap="square" lIns="216000" tIns="0" rIns="0" bIns="0" rtlCol="0" anchor="ctr" anchorCtr="0">
            <a:noAutofit/>
          </a:bodyPr>
          <a:lstStyle/>
          <a:p>
            <a:pPr marR="0" algn="l" defTabSz="914400" rtl="0" eaLnBrk="1" fontAlgn="auto" latinLnBrk="0" hangingPunct="1">
              <a:lnSpc>
                <a:spcPct val="100000"/>
              </a:lnSpc>
              <a:spcBef>
                <a:spcPts val="1000"/>
              </a:spcBef>
              <a:spcAft>
                <a:spcPts val="0"/>
              </a:spcAft>
              <a:buClr>
                <a:srgbClr val="00A0E3"/>
              </a:buClr>
              <a:buSzPct val="130000"/>
              <a:tabLst/>
            </a:pPr>
            <a:r>
              <a:rPr kumimoji="0" lang="fr-FR" sz="900" b="1" strike="noStrike" kern="1200" cap="none" spc="0" normalizeH="0" noProof="0" dirty="0">
                <a:ln>
                  <a:noFill/>
                </a:ln>
                <a:solidFill>
                  <a:schemeClr val="bg1"/>
                </a:solidFill>
                <a:effectLst/>
                <a:uLnTx/>
                <a:uFillTx/>
                <a:latin typeface="Arial" panose="020B0604020202020204" pitchFamily="34" charset="0"/>
                <a:ea typeface="+mn-ea"/>
                <a:cs typeface="Arial" panose="020B0604020202020204" pitchFamily="34" charset="0"/>
              </a:rPr>
              <a:t>Exclusions normatives et sectorielles</a:t>
            </a:r>
          </a:p>
        </p:txBody>
      </p:sp>
      <p:grpSp>
        <p:nvGrpSpPr>
          <p:cNvPr id="10" name="Group 9">
            <a:extLst>
              <a:ext uri="{FF2B5EF4-FFF2-40B4-BE49-F238E27FC236}">
                <a16:creationId xmlns:a16="http://schemas.microsoft.com/office/drawing/2014/main" id="{59AF1B78-7B6B-4B21-AD5E-E9040F41FD3C}"/>
              </a:ext>
            </a:extLst>
          </p:cNvPr>
          <p:cNvGrpSpPr/>
          <p:nvPr/>
        </p:nvGrpSpPr>
        <p:grpSpPr>
          <a:xfrm>
            <a:off x="156749" y="2093061"/>
            <a:ext cx="1940720" cy="2975912"/>
            <a:chOff x="156749" y="2150211"/>
            <a:chExt cx="1940720" cy="2975912"/>
          </a:xfrm>
        </p:grpSpPr>
        <p:sp>
          <p:nvSpPr>
            <p:cNvPr id="63" name="Rectangle 62">
              <a:extLst>
                <a:ext uri="{FF2B5EF4-FFF2-40B4-BE49-F238E27FC236}">
                  <a16:creationId xmlns:a16="http://schemas.microsoft.com/office/drawing/2014/main" id="{0163E419-D07A-41F1-8900-A6AD6D7CA805}"/>
                </a:ext>
              </a:extLst>
            </p:cNvPr>
            <p:cNvSpPr/>
            <p:nvPr/>
          </p:nvSpPr>
          <p:spPr>
            <a:xfrm>
              <a:off x="297469" y="2175636"/>
              <a:ext cx="1800000" cy="2950487"/>
            </a:xfrm>
            <a:prstGeom prst="rect">
              <a:avLst/>
            </a:prstGeom>
            <a:solidFill>
              <a:srgbClr val="D6EFFF">
                <a:alpha val="50196"/>
              </a:srgbClr>
            </a:solidFill>
          </p:spPr>
          <p:txBody>
            <a:bodyPr wrap="square" tIns="72000" anchor="ctr">
              <a:noAutofit/>
            </a:bodyPr>
            <a:lstStyle/>
            <a:p>
              <a:pPr>
                <a:lnSpc>
                  <a:spcPts val="1200"/>
                </a:lnSpc>
                <a:spcAft>
                  <a:spcPts val="600"/>
                </a:spcAft>
              </a:pPr>
              <a:r>
                <a:rPr lang="fr-FR" sz="1000" b="1" dirty="0"/>
                <a:t>MSCI : </a:t>
              </a:r>
            </a:p>
            <a:p>
              <a:pPr marL="171450" indent="-171450">
                <a:lnSpc>
                  <a:spcPts val="1200"/>
                </a:lnSpc>
                <a:spcAft>
                  <a:spcPts val="600"/>
                </a:spcAft>
                <a:buFont typeface="Wingdings" panose="05000000000000000000" pitchFamily="2" charset="2"/>
                <a:buChar char="Ø"/>
              </a:pPr>
              <a:r>
                <a:rPr lang="fr-FR" sz="1000" dirty="0"/>
                <a:t>Définition de l’univers d’investissement initial</a:t>
              </a:r>
            </a:p>
            <a:p>
              <a:pPr>
                <a:lnSpc>
                  <a:spcPts val="1200"/>
                </a:lnSpc>
                <a:spcBef>
                  <a:spcPts val="1200"/>
                </a:spcBef>
                <a:spcAft>
                  <a:spcPts val="600"/>
                </a:spcAft>
              </a:pPr>
              <a:r>
                <a:rPr lang="fr-FR" sz="1000" b="1" dirty="0"/>
                <a:t>Amundi ETF :</a:t>
              </a:r>
            </a:p>
            <a:p>
              <a:pPr marL="171450" indent="-171450">
                <a:lnSpc>
                  <a:spcPts val="1200"/>
                </a:lnSpc>
                <a:spcAft>
                  <a:spcPts val="600"/>
                </a:spcAft>
                <a:buFont typeface="Wingdings" panose="05000000000000000000" pitchFamily="2" charset="2"/>
                <a:buChar char="Ø"/>
              </a:pPr>
              <a:r>
                <a:rPr lang="fr-FR" sz="1000" b="1" i="0" u="none" strike="noStrike" baseline="0" dirty="0"/>
                <a:t>Gestion granulaire </a:t>
              </a:r>
              <a:r>
                <a:rPr lang="fr-FR" sz="1000" b="0" i="0" u="none" strike="noStrike" baseline="0" dirty="0"/>
                <a:t>de l’univers d’investissement afin d’assurer </a:t>
              </a:r>
              <a:r>
                <a:rPr lang="fr-FR" sz="1000" i="0" u="none" strike="noStrike" baseline="0" dirty="0"/>
                <a:t>l’</a:t>
              </a:r>
              <a:r>
                <a:rPr lang="fr-FR" sz="1000" b="1" i="0" u="none" strike="noStrike" baseline="0" dirty="0"/>
                <a:t>éligibilité au Label ISR </a:t>
              </a:r>
              <a:r>
                <a:rPr lang="fr-FR" sz="1000" i="0" u="none" strike="noStrike" baseline="0" dirty="0"/>
                <a:t>et de </a:t>
              </a:r>
              <a:r>
                <a:rPr lang="fr-FR" sz="1000" b="1" i="0" u="none" strike="noStrike" baseline="0" dirty="0"/>
                <a:t>minimiser la </a:t>
              </a:r>
              <a:r>
                <a:rPr lang="fr-FR" sz="1000" b="1" i="0" u="none" strike="noStrike" baseline="0" dirty="0" err="1"/>
                <a:t>Tracking</a:t>
              </a:r>
              <a:r>
                <a:rPr lang="fr-FR" sz="1000" b="1" i="0" u="none" strike="noStrike" baseline="0" dirty="0"/>
                <a:t> </a:t>
              </a:r>
              <a:r>
                <a:rPr lang="fr-FR" sz="1000" b="1" dirty="0" err="1"/>
                <a:t>E</a:t>
              </a:r>
              <a:r>
                <a:rPr lang="fr-FR" sz="1000" b="1" i="0" u="none" strike="noStrike" baseline="0" dirty="0" err="1"/>
                <a:t>rror</a:t>
              </a:r>
              <a:endParaRPr lang="fr-FR" sz="1000" b="1" dirty="0"/>
            </a:p>
          </p:txBody>
        </p:sp>
        <p:cxnSp>
          <p:nvCxnSpPr>
            <p:cNvPr id="64" name="Connecteur droit 28">
              <a:extLst>
                <a:ext uri="{FF2B5EF4-FFF2-40B4-BE49-F238E27FC236}">
                  <a16:creationId xmlns:a16="http://schemas.microsoft.com/office/drawing/2014/main" id="{66416E64-C86E-45AD-B3C1-51CCDBDF00FB}"/>
                </a:ext>
              </a:extLst>
            </p:cNvPr>
            <p:cNvCxnSpPr>
              <a:cxnSpLocks/>
            </p:cNvCxnSpPr>
            <p:nvPr/>
          </p:nvCxnSpPr>
          <p:spPr>
            <a:xfrm>
              <a:off x="297468" y="5106135"/>
              <a:ext cx="18000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5" name="Groupe 27">
              <a:extLst>
                <a:ext uri="{FF2B5EF4-FFF2-40B4-BE49-F238E27FC236}">
                  <a16:creationId xmlns:a16="http://schemas.microsoft.com/office/drawing/2014/main" id="{472B9357-3AA6-4953-9E8E-13A3E4DAC8C4}"/>
                </a:ext>
              </a:extLst>
            </p:cNvPr>
            <p:cNvGrpSpPr/>
            <p:nvPr/>
          </p:nvGrpSpPr>
          <p:grpSpPr>
            <a:xfrm>
              <a:off x="156749" y="2150211"/>
              <a:ext cx="345309" cy="351542"/>
              <a:chOff x="277379" y="1097211"/>
              <a:chExt cx="345309" cy="345330"/>
            </a:xfrm>
          </p:grpSpPr>
          <p:sp>
            <p:nvSpPr>
              <p:cNvPr id="66" name="Ellipse 31">
                <a:extLst>
                  <a:ext uri="{FF2B5EF4-FFF2-40B4-BE49-F238E27FC236}">
                    <a16:creationId xmlns:a16="http://schemas.microsoft.com/office/drawing/2014/main" id="{C43C6BE5-225A-48E0-8573-24E04010508D}"/>
                  </a:ext>
                </a:extLst>
              </p:cNvPr>
              <p:cNvSpPr/>
              <p:nvPr/>
            </p:nvSpPr>
            <p:spPr>
              <a:xfrm>
                <a:off x="277379" y="1097211"/>
                <a:ext cx="332340" cy="3453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e 32">
                <a:extLst>
                  <a:ext uri="{FF2B5EF4-FFF2-40B4-BE49-F238E27FC236}">
                    <a16:creationId xmlns:a16="http://schemas.microsoft.com/office/drawing/2014/main" id="{AB5181EC-70F7-4FE4-ABFE-E7EB3FD1F18A}"/>
                  </a:ext>
                </a:extLst>
              </p:cNvPr>
              <p:cNvGrpSpPr/>
              <p:nvPr/>
            </p:nvGrpSpPr>
            <p:grpSpPr>
              <a:xfrm>
                <a:off x="277379" y="1097211"/>
                <a:ext cx="345309" cy="345330"/>
                <a:chOff x="847697" y="2000494"/>
                <a:chExt cx="1430680" cy="1428441"/>
              </a:xfrm>
              <a:solidFill>
                <a:schemeClr val="accent1"/>
              </a:solidFill>
            </p:grpSpPr>
            <p:sp>
              <p:nvSpPr>
                <p:cNvPr id="68" name="Freeform 5">
                  <a:extLst>
                    <a:ext uri="{FF2B5EF4-FFF2-40B4-BE49-F238E27FC236}">
                      <a16:creationId xmlns:a16="http://schemas.microsoft.com/office/drawing/2014/main" id="{EA3305BB-DED8-4991-A497-F1FE25953E39}"/>
                    </a:ext>
                  </a:extLst>
                </p:cNvPr>
                <p:cNvSpPr>
                  <a:spLocks/>
                </p:cNvSpPr>
                <p:nvPr/>
              </p:nvSpPr>
              <p:spPr bwMode="auto">
                <a:xfrm>
                  <a:off x="1353696" y="2000494"/>
                  <a:ext cx="924681" cy="922441"/>
                </a:xfrm>
                <a:custGeom>
                  <a:avLst/>
                  <a:gdLst>
                    <a:gd name="T0" fmla="*/ 673 w 817"/>
                    <a:gd name="T1" fmla="*/ 144 h 816"/>
                    <a:gd name="T2" fmla="*/ 657 w 817"/>
                    <a:gd name="T3" fmla="*/ 0 h 816"/>
                    <a:gd name="T4" fmla="*/ 481 w 817"/>
                    <a:gd name="T5" fmla="*/ 176 h 816"/>
                    <a:gd name="T6" fmla="*/ 491 w 817"/>
                    <a:gd name="T7" fmla="*/ 260 h 816"/>
                    <a:gd name="T8" fmla="*/ 235 w 817"/>
                    <a:gd name="T9" fmla="*/ 516 h 816"/>
                    <a:gd name="T10" fmla="*/ 160 w 817"/>
                    <a:gd name="T11" fmla="*/ 496 h 816"/>
                    <a:gd name="T12" fmla="*/ 0 w 817"/>
                    <a:gd name="T13" fmla="*/ 656 h 816"/>
                    <a:gd name="T14" fmla="*/ 160 w 817"/>
                    <a:gd name="T15" fmla="*/ 816 h 816"/>
                    <a:gd name="T16" fmla="*/ 320 w 817"/>
                    <a:gd name="T17" fmla="*/ 656 h 816"/>
                    <a:gd name="T18" fmla="*/ 302 w 817"/>
                    <a:gd name="T19" fmla="*/ 583 h 816"/>
                    <a:gd name="T20" fmla="*/ 558 w 817"/>
                    <a:gd name="T21" fmla="*/ 327 h 816"/>
                    <a:gd name="T22" fmla="*/ 641 w 817"/>
                    <a:gd name="T23" fmla="*/ 336 h 816"/>
                    <a:gd name="T24" fmla="*/ 817 w 817"/>
                    <a:gd name="T25" fmla="*/ 160 h 816"/>
                    <a:gd name="T26" fmla="*/ 673 w 817"/>
                    <a:gd name="T27" fmla="*/ 144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7" h="816">
                      <a:moveTo>
                        <a:pt x="673" y="144"/>
                      </a:moveTo>
                      <a:lnTo>
                        <a:pt x="657" y="0"/>
                      </a:lnTo>
                      <a:lnTo>
                        <a:pt x="481" y="176"/>
                      </a:lnTo>
                      <a:lnTo>
                        <a:pt x="491" y="260"/>
                      </a:lnTo>
                      <a:lnTo>
                        <a:pt x="235" y="516"/>
                      </a:lnTo>
                      <a:cubicBezTo>
                        <a:pt x="213" y="504"/>
                        <a:pt x="187" y="496"/>
                        <a:pt x="160" y="496"/>
                      </a:cubicBezTo>
                      <a:cubicBezTo>
                        <a:pt x="72" y="496"/>
                        <a:pt x="0" y="568"/>
                        <a:pt x="0" y="656"/>
                      </a:cubicBezTo>
                      <a:cubicBezTo>
                        <a:pt x="0" y="744"/>
                        <a:pt x="72" y="816"/>
                        <a:pt x="160" y="816"/>
                      </a:cubicBezTo>
                      <a:cubicBezTo>
                        <a:pt x="248" y="816"/>
                        <a:pt x="320" y="744"/>
                        <a:pt x="320" y="656"/>
                      </a:cubicBezTo>
                      <a:cubicBezTo>
                        <a:pt x="320" y="629"/>
                        <a:pt x="313" y="605"/>
                        <a:pt x="302" y="583"/>
                      </a:cubicBezTo>
                      <a:lnTo>
                        <a:pt x="558" y="327"/>
                      </a:lnTo>
                      <a:lnTo>
                        <a:pt x="641" y="336"/>
                      </a:lnTo>
                      <a:lnTo>
                        <a:pt x="817" y="160"/>
                      </a:lnTo>
                      <a:lnTo>
                        <a:pt x="673"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Freeform 6">
                  <a:extLst>
                    <a:ext uri="{FF2B5EF4-FFF2-40B4-BE49-F238E27FC236}">
                      <a16:creationId xmlns:a16="http://schemas.microsoft.com/office/drawing/2014/main" id="{6944C1F9-454F-4172-A71C-EBA7A385A421}"/>
                    </a:ext>
                  </a:extLst>
                </p:cNvPr>
                <p:cNvSpPr>
                  <a:spLocks/>
                </p:cNvSpPr>
                <p:nvPr/>
              </p:nvSpPr>
              <p:spPr bwMode="auto">
                <a:xfrm>
                  <a:off x="847697" y="2054229"/>
                  <a:ext cx="1376946" cy="1374706"/>
                </a:xfrm>
                <a:custGeom>
                  <a:avLst/>
                  <a:gdLst>
                    <a:gd name="T0" fmla="*/ 1133 w 1216"/>
                    <a:gd name="T1" fmla="*/ 333 h 1216"/>
                    <a:gd name="T2" fmla="*/ 1112 w 1216"/>
                    <a:gd name="T3" fmla="*/ 356 h 1216"/>
                    <a:gd name="T4" fmla="*/ 1082 w 1216"/>
                    <a:gd name="T5" fmla="*/ 352 h 1216"/>
                    <a:gd name="T6" fmla="*/ 1048 w 1216"/>
                    <a:gd name="T7" fmla="*/ 348 h 1216"/>
                    <a:gd name="T8" fmla="*/ 1120 w 1216"/>
                    <a:gd name="T9" fmla="*/ 608 h 1216"/>
                    <a:gd name="T10" fmla="*/ 608 w 1216"/>
                    <a:gd name="T11" fmla="*/ 1120 h 1216"/>
                    <a:gd name="T12" fmla="*/ 96 w 1216"/>
                    <a:gd name="T13" fmla="*/ 608 h 1216"/>
                    <a:gd name="T14" fmla="*/ 608 w 1216"/>
                    <a:gd name="T15" fmla="*/ 96 h 1216"/>
                    <a:gd name="T16" fmla="*/ 869 w 1216"/>
                    <a:gd name="T17" fmla="*/ 168 h 1216"/>
                    <a:gd name="T18" fmla="*/ 866 w 1216"/>
                    <a:gd name="T19" fmla="*/ 136 h 1216"/>
                    <a:gd name="T20" fmla="*/ 861 w 1216"/>
                    <a:gd name="T21" fmla="*/ 104 h 1216"/>
                    <a:gd name="T22" fmla="*/ 884 w 1216"/>
                    <a:gd name="T23" fmla="*/ 82 h 1216"/>
                    <a:gd name="T24" fmla="*/ 895 w 1216"/>
                    <a:gd name="T25" fmla="*/ 71 h 1216"/>
                    <a:gd name="T26" fmla="*/ 608 w 1216"/>
                    <a:gd name="T27" fmla="*/ 0 h 1216"/>
                    <a:gd name="T28" fmla="*/ 0 w 1216"/>
                    <a:gd name="T29" fmla="*/ 608 h 1216"/>
                    <a:gd name="T30" fmla="*/ 608 w 1216"/>
                    <a:gd name="T31" fmla="*/ 1216 h 1216"/>
                    <a:gd name="T32" fmla="*/ 1216 w 1216"/>
                    <a:gd name="T33" fmla="*/ 608 h 1216"/>
                    <a:gd name="T34" fmla="*/ 1144 w 1216"/>
                    <a:gd name="T35" fmla="*/ 324 h 1216"/>
                    <a:gd name="T36" fmla="*/ 1133 w 1216"/>
                    <a:gd name="T37" fmla="*/ 333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6" h="1216">
                      <a:moveTo>
                        <a:pt x="1133" y="333"/>
                      </a:moveTo>
                      <a:lnTo>
                        <a:pt x="1112" y="356"/>
                      </a:lnTo>
                      <a:lnTo>
                        <a:pt x="1082" y="352"/>
                      </a:lnTo>
                      <a:lnTo>
                        <a:pt x="1048" y="348"/>
                      </a:lnTo>
                      <a:cubicBezTo>
                        <a:pt x="1093" y="424"/>
                        <a:pt x="1120" y="512"/>
                        <a:pt x="1120" y="608"/>
                      </a:cubicBezTo>
                      <a:cubicBezTo>
                        <a:pt x="1120" y="890"/>
                        <a:pt x="890" y="1120"/>
                        <a:pt x="608" y="1120"/>
                      </a:cubicBezTo>
                      <a:cubicBezTo>
                        <a:pt x="327" y="1120"/>
                        <a:pt x="96" y="890"/>
                        <a:pt x="96" y="608"/>
                      </a:cubicBezTo>
                      <a:cubicBezTo>
                        <a:pt x="96" y="327"/>
                        <a:pt x="327" y="96"/>
                        <a:pt x="608" y="96"/>
                      </a:cubicBezTo>
                      <a:cubicBezTo>
                        <a:pt x="703" y="96"/>
                        <a:pt x="792" y="122"/>
                        <a:pt x="869" y="168"/>
                      </a:cubicBezTo>
                      <a:lnTo>
                        <a:pt x="866" y="136"/>
                      </a:lnTo>
                      <a:lnTo>
                        <a:pt x="861" y="104"/>
                      </a:lnTo>
                      <a:lnTo>
                        <a:pt x="884" y="82"/>
                      </a:lnTo>
                      <a:lnTo>
                        <a:pt x="895" y="71"/>
                      </a:lnTo>
                      <a:cubicBezTo>
                        <a:pt x="808" y="26"/>
                        <a:pt x="712" y="0"/>
                        <a:pt x="608" y="0"/>
                      </a:cubicBezTo>
                      <a:cubicBezTo>
                        <a:pt x="272" y="0"/>
                        <a:pt x="0" y="272"/>
                        <a:pt x="0" y="608"/>
                      </a:cubicBezTo>
                      <a:cubicBezTo>
                        <a:pt x="0" y="944"/>
                        <a:pt x="272" y="1216"/>
                        <a:pt x="608" y="1216"/>
                      </a:cubicBezTo>
                      <a:cubicBezTo>
                        <a:pt x="944" y="1216"/>
                        <a:pt x="1216" y="944"/>
                        <a:pt x="1216" y="608"/>
                      </a:cubicBezTo>
                      <a:cubicBezTo>
                        <a:pt x="1216" y="504"/>
                        <a:pt x="1191" y="408"/>
                        <a:pt x="1144" y="324"/>
                      </a:cubicBezTo>
                      <a:lnTo>
                        <a:pt x="1133" y="33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0" name="Freeform 7">
                  <a:extLst>
                    <a:ext uri="{FF2B5EF4-FFF2-40B4-BE49-F238E27FC236}">
                      <a16:creationId xmlns:a16="http://schemas.microsoft.com/office/drawing/2014/main" id="{38E585E6-E0FE-41C6-BB52-08F956C3B573}"/>
                    </a:ext>
                  </a:extLst>
                </p:cNvPr>
                <p:cNvSpPr>
                  <a:spLocks/>
                </p:cNvSpPr>
                <p:nvPr/>
              </p:nvSpPr>
              <p:spPr bwMode="auto">
                <a:xfrm>
                  <a:off x="1100697" y="2307229"/>
                  <a:ext cx="870948" cy="868705"/>
                </a:xfrm>
                <a:custGeom>
                  <a:avLst/>
                  <a:gdLst>
                    <a:gd name="T0" fmla="*/ 652 w 768"/>
                    <a:gd name="T1" fmla="*/ 276 h 768"/>
                    <a:gd name="T2" fmla="*/ 672 w 768"/>
                    <a:gd name="T3" fmla="*/ 384 h 768"/>
                    <a:gd name="T4" fmla="*/ 384 w 768"/>
                    <a:gd name="T5" fmla="*/ 672 h 768"/>
                    <a:gd name="T6" fmla="*/ 96 w 768"/>
                    <a:gd name="T7" fmla="*/ 384 h 768"/>
                    <a:gd name="T8" fmla="*/ 384 w 768"/>
                    <a:gd name="T9" fmla="*/ 96 h 768"/>
                    <a:gd name="T10" fmla="*/ 493 w 768"/>
                    <a:gd name="T11" fmla="*/ 117 h 768"/>
                    <a:gd name="T12" fmla="*/ 565 w 768"/>
                    <a:gd name="T13" fmla="*/ 45 h 768"/>
                    <a:gd name="T14" fmla="*/ 384 w 768"/>
                    <a:gd name="T15" fmla="*/ 0 h 768"/>
                    <a:gd name="T16" fmla="*/ 0 w 768"/>
                    <a:gd name="T17" fmla="*/ 384 h 768"/>
                    <a:gd name="T18" fmla="*/ 384 w 768"/>
                    <a:gd name="T19" fmla="*/ 768 h 768"/>
                    <a:gd name="T20" fmla="*/ 768 w 768"/>
                    <a:gd name="T21" fmla="*/ 384 h 768"/>
                    <a:gd name="T22" fmla="*/ 724 w 768"/>
                    <a:gd name="T23" fmla="*/ 204 h 768"/>
                    <a:gd name="T24" fmla="*/ 652 w 768"/>
                    <a:gd name="T25" fmla="*/ 276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8" h="768">
                      <a:moveTo>
                        <a:pt x="652" y="276"/>
                      </a:moveTo>
                      <a:cubicBezTo>
                        <a:pt x="666" y="309"/>
                        <a:pt x="672" y="346"/>
                        <a:pt x="672" y="384"/>
                      </a:cubicBezTo>
                      <a:cubicBezTo>
                        <a:pt x="672" y="543"/>
                        <a:pt x="543" y="672"/>
                        <a:pt x="384" y="672"/>
                      </a:cubicBezTo>
                      <a:cubicBezTo>
                        <a:pt x="226" y="672"/>
                        <a:pt x="96" y="543"/>
                        <a:pt x="96" y="384"/>
                      </a:cubicBezTo>
                      <a:cubicBezTo>
                        <a:pt x="96" y="226"/>
                        <a:pt x="226" y="96"/>
                        <a:pt x="384" y="96"/>
                      </a:cubicBezTo>
                      <a:cubicBezTo>
                        <a:pt x="423" y="96"/>
                        <a:pt x="460" y="104"/>
                        <a:pt x="493" y="117"/>
                      </a:cubicBezTo>
                      <a:lnTo>
                        <a:pt x="565" y="45"/>
                      </a:lnTo>
                      <a:cubicBezTo>
                        <a:pt x="511" y="16"/>
                        <a:pt x="450" y="0"/>
                        <a:pt x="384" y="0"/>
                      </a:cubicBezTo>
                      <a:cubicBezTo>
                        <a:pt x="173" y="0"/>
                        <a:pt x="0" y="173"/>
                        <a:pt x="0" y="384"/>
                      </a:cubicBezTo>
                      <a:cubicBezTo>
                        <a:pt x="0" y="596"/>
                        <a:pt x="173" y="768"/>
                        <a:pt x="384" y="768"/>
                      </a:cubicBezTo>
                      <a:cubicBezTo>
                        <a:pt x="596" y="768"/>
                        <a:pt x="768" y="596"/>
                        <a:pt x="768" y="384"/>
                      </a:cubicBezTo>
                      <a:cubicBezTo>
                        <a:pt x="768" y="319"/>
                        <a:pt x="752" y="258"/>
                        <a:pt x="724" y="204"/>
                      </a:cubicBezTo>
                      <a:lnTo>
                        <a:pt x="652" y="2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sp>
        <p:nvSpPr>
          <p:cNvPr id="48" name="Rectangle 47">
            <a:extLst>
              <a:ext uri="{FF2B5EF4-FFF2-40B4-BE49-F238E27FC236}">
                <a16:creationId xmlns:a16="http://schemas.microsoft.com/office/drawing/2014/main" id="{9635E2CF-437C-4C05-85B5-991DEA808F47}"/>
              </a:ext>
            </a:extLst>
          </p:cNvPr>
          <p:cNvSpPr/>
          <p:nvPr/>
        </p:nvSpPr>
        <p:spPr>
          <a:xfrm>
            <a:off x="2293283" y="1356634"/>
            <a:ext cx="6696885" cy="4829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b="1" dirty="0"/>
              <a:t>Univers d’investissement</a:t>
            </a:r>
          </a:p>
          <a:p>
            <a:pPr algn="ctr"/>
            <a:r>
              <a:rPr lang="fr-FR" sz="900" i="1" dirty="0"/>
              <a:t>Titres composant l’indice MSCI de référence</a:t>
            </a:r>
          </a:p>
          <a:p>
            <a:pPr algn="ctr"/>
            <a:r>
              <a:rPr lang="fr-FR" sz="900" i="1" dirty="0"/>
              <a:t>Part des émetteurs analysés ESG : 90% </a:t>
            </a:r>
          </a:p>
        </p:txBody>
      </p:sp>
      <p:sp>
        <p:nvSpPr>
          <p:cNvPr id="76" name="Rectangle 75">
            <a:extLst>
              <a:ext uri="{FF2B5EF4-FFF2-40B4-BE49-F238E27FC236}">
                <a16:creationId xmlns:a16="http://schemas.microsoft.com/office/drawing/2014/main" id="{1B845632-18B5-45F3-8FF3-EB17DC0AD89B}"/>
              </a:ext>
            </a:extLst>
          </p:cNvPr>
          <p:cNvSpPr/>
          <p:nvPr/>
        </p:nvSpPr>
        <p:spPr>
          <a:xfrm>
            <a:off x="2293283" y="2478141"/>
            <a:ext cx="2003349"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Sur la base de </a:t>
            </a:r>
            <a:r>
              <a:rPr lang="fr-FR" sz="900" b="1" dirty="0">
                <a:solidFill>
                  <a:schemeClr val="tx1"/>
                </a:solidFill>
              </a:rPr>
              <a:t>critères</a:t>
            </a:r>
            <a:r>
              <a:rPr lang="fr-FR" sz="900" dirty="0">
                <a:solidFill>
                  <a:schemeClr val="tx1"/>
                </a:solidFill>
              </a:rPr>
              <a:t> </a:t>
            </a:r>
            <a:r>
              <a:rPr lang="fr-FR" sz="900" b="1" dirty="0">
                <a:solidFill>
                  <a:schemeClr val="tx1"/>
                </a:solidFill>
              </a:rPr>
              <a:t>E, S et G</a:t>
            </a:r>
          </a:p>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Exclusions relatives aux indices Alignés </a:t>
            </a:r>
            <a:r>
              <a:rPr lang="fr-FR" sz="900" b="1" dirty="0">
                <a:solidFill>
                  <a:schemeClr val="tx1"/>
                </a:solidFill>
              </a:rPr>
              <a:t>Accords de Paris</a:t>
            </a:r>
            <a:endParaRPr lang="fr-FR" sz="900" dirty="0">
              <a:solidFill>
                <a:schemeClr val="tx1"/>
              </a:solidFill>
            </a:endParaRPr>
          </a:p>
          <a:p>
            <a:pPr marL="171450" lvl="2" indent="-171450">
              <a:lnSpc>
                <a:spcPts val="1100"/>
              </a:lnSpc>
              <a:spcBef>
                <a:spcPts val="600"/>
              </a:spcBef>
              <a:spcAft>
                <a:spcPts val="600"/>
              </a:spcAft>
              <a:buClr>
                <a:schemeClr val="tx2"/>
              </a:buClr>
              <a:buFont typeface="Wingdings" panose="05000000000000000000" pitchFamily="2" charset="2"/>
              <a:buChar char="Ø"/>
              <a:tabLst>
                <a:tab pos="268288" algn="l"/>
              </a:tabLst>
            </a:pPr>
            <a:r>
              <a:rPr lang="fr-FR" sz="900" dirty="0">
                <a:solidFill>
                  <a:schemeClr val="tx1"/>
                </a:solidFill>
              </a:rPr>
              <a:t>Exclusions relatives à la </a:t>
            </a:r>
            <a:r>
              <a:rPr lang="fr-FR" sz="900" b="1" dirty="0">
                <a:solidFill>
                  <a:schemeClr val="tx1"/>
                </a:solidFill>
              </a:rPr>
              <a:t>Politique d’Investissement Responsable d’Amundi</a:t>
            </a:r>
            <a:endParaRPr lang="fr-FR" sz="900" dirty="0">
              <a:solidFill>
                <a:schemeClr val="tx1"/>
              </a:solidFill>
            </a:endParaRPr>
          </a:p>
        </p:txBody>
      </p:sp>
      <p:sp>
        <p:nvSpPr>
          <p:cNvPr id="89" name="Oval 22">
            <a:extLst>
              <a:ext uri="{FF2B5EF4-FFF2-40B4-BE49-F238E27FC236}">
                <a16:creationId xmlns:a16="http://schemas.microsoft.com/office/drawing/2014/main" id="{37576643-0F6C-4E82-8D49-7DC06FB449F3}"/>
              </a:ext>
            </a:extLst>
          </p:cNvPr>
          <p:cNvSpPr/>
          <p:nvPr/>
        </p:nvSpPr>
        <p:spPr>
          <a:xfrm>
            <a:off x="2292483" y="2061337"/>
            <a:ext cx="299741" cy="288000"/>
          </a:xfrm>
          <a:prstGeom prst="ellipse">
            <a:avLst/>
          </a:prstGeom>
          <a:solidFill>
            <a:schemeClr val="accent6"/>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1</a:t>
            </a:r>
          </a:p>
        </p:txBody>
      </p:sp>
      <p:sp>
        <p:nvSpPr>
          <p:cNvPr id="92" name="Rectangle 91">
            <a:extLst>
              <a:ext uri="{FF2B5EF4-FFF2-40B4-BE49-F238E27FC236}">
                <a16:creationId xmlns:a16="http://schemas.microsoft.com/office/drawing/2014/main" id="{9D901EA5-574C-4FFE-A993-136108C0467D}"/>
              </a:ext>
            </a:extLst>
          </p:cNvPr>
          <p:cNvSpPr/>
          <p:nvPr/>
        </p:nvSpPr>
        <p:spPr>
          <a:xfrm>
            <a:off x="4385542" y="2478142"/>
            <a:ext cx="1944246"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Aft>
                <a:spcPts val="600"/>
              </a:spcAft>
              <a:buClr>
                <a:schemeClr val="tx2"/>
              </a:buClr>
              <a:buFont typeface="Wingdings" panose="05000000000000000000" pitchFamily="2" charset="2"/>
              <a:buChar char="Ø"/>
              <a:tabLst>
                <a:tab pos="268288" algn="l"/>
              </a:tabLst>
            </a:pPr>
            <a:r>
              <a:rPr lang="fr-FR" sz="900" b="1" dirty="0">
                <a:solidFill>
                  <a:schemeClr val="tx1"/>
                </a:solidFill>
              </a:rPr>
              <a:t>Réduction d’au moins 30% </a:t>
            </a:r>
            <a:r>
              <a:rPr lang="fr-FR" sz="900" dirty="0">
                <a:solidFill>
                  <a:schemeClr val="tx1"/>
                </a:solidFill>
              </a:rPr>
              <a:t>des titres de l’univers d’investissement sur la base de leur notation ESG et des exclusions normatives et sectorielles</a:t>
            </a:r>
          </a:p>
        </p:txBody>
      </p:sp>
      <p:sp>
        <p:nvSpPr>
          <p:cNvPr id="93" name="Rectangle 92">
            <a:extLst>
              <a:ext uri="{FF2B5EF4-FFF2-40B4-BE49-F238E27FC236}">
                <a16:creationId xmlns:a16="http://schemas.microsoft.com/office/drawing/2014/main" id="{D0D83EAD-8756-4A63-AEC2-E806179E8C2B}"/>
              </a:ext>
            </a:extLst>
          </p:cNvPr>
          <p:cNvSpPr/>
          <p:nvPr/>
        </p:nvSpPr>
        <p:spPr>
          <a:xfrm>
            <a:off x="6402638" y="2478142"/>
            <a:ext cx="2587531" cy="2663339"/>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Amélioration des indicateurs de durabilité PAI</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Intensité des émissions de GES des sociétés en portefeuille (PAI #3)</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Mixité au sein du conseil d’administration (PAI #13)</a:t>
            </a:r>
          </a:p>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Minimum 35% des sociétés appartenant aux secteurs à fort impacts climatiques doivent avoir un plan de transition  crédible ou faire l’objet d’un acte d’engagement</a:t>
            </a:r>
            <a:r>
              <a:rPr lang="fr-FR" sz="900" b="1" spc="-30" baseline="30000" dirty="0">
                <a:solidFill>
                  <a:schemeClr val="tx1"/>
                </a:solidFill>
              </a:rPr>
              <a:t>1</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Sociétés appartenant à un secteur à fort impact climatique et ayant un plan de transition crédible au regard des Accords de Paris</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Suivi des écarts potentiels entre les résultats obtenus et les objectifs fixés par les sociétés</a:t>
            </a:r>
          </a:p>
          <a:p>
            <a:pPr marL="171450" lvl="2" indent="-171450">
              <a:lnSpc>
                <a:spcPts val="1100"/>
              </a:lnSpc>
              <a:spcBef>
                <a:spcPts val="100"/>
              </a:spcBef>
              <a:spcAft>
                <a:spcPts val="100"/>
              </a:spcAft>
              <a:buClr>
                <a:schemeClr val="tx2"/>
              </a:buClr>
              <a:buFont typeface="Wingdings" panose="05000000000000000000" pitchFamily="2" charset="2"/>
              <a:buChar char="Ø"/>
              <a:tabLst>
                <a:tab pos="268288" algn="l"/>
              </a:tabLst>
            </a:pPr>
            <a:r>
              <a:rPr lang="fr-FR" sz="900" b="1" spc="-30" dirty="0">
                <a:solidFill>
                  <a:schemeClr val="tx1"/>
                </a:solidFill>
              </a:rPr>
              <a:t>Minimisation de la TE </a:t>
            </a:r>
            <a:r>
              <a:rPr lang="fr-FR" sz="900" spc="-30" dirty="0">
                <a:solidFill>
                  <a:schemeClr val="tx1"/>
                </a:solidFill>
              </a:rPr>
              <a:t>(y compris sectorielle) via un processus d’optimisation systématique</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Actions: entre 1% et 3%</a:t>
            </a:r>
          </a:p>
          <a:p>
            <a:pPr marL="182563" lvl="2" indent="-90488" algn="just">
              <a:lnSpc>
                <a:spcPts val="1100"/>
              </a:lnSpc>
              <a:spcBef>
                <a:spcPts val="100"/>
              </a:spcBef>
              <a:spcAft>
                <a:spcPts val="100"/>
              </a:spcAft>
              <a:buClr>
                <a:schemeClr val="tx2"/>
              </a:buClr>
              <a:buFont typeface="Arial" panose="020B0604020202020204" pitchFamily="34" charset="0"/>
              <a:buChar char="•"/>
              <a:tabLst>
                <a:tab pos="182563" algn="l"/>
              </a:tabLst>
            </a:pPr>
            <a:r>
              <a:rPr lang="fr-FR" sz="800" dirty="0">
                <a:solidFill>
                  <a:schemeClr val="tx1"/>
                </a:solidFill>
              </a:rPr>
              <a:t>Obligations: entre 0,5% et 1%</a:t>
            </a:r>
          </a:p>
        </p:txBody>
      </p:sp>
      <p:sp>
        <p:nvSpPr>
          <p:cNvPr id="90" name="Oval 22">
            <a:extLst>
              <a:ext uri="{FF2B5EF4-FFF2-40B4-BE49-F238E27FC236}">
                <a16:creationId xmlns:a16="http://schemas.microsoft.com/office/drawing/2014/main" id="{5970937E-070C-4813-90F7-A0549165DCEE}"/>
              </a:ext>
            </a:extLst>
          </p:cNvPr>
          <p:cNvSpPr/>
          <p:nvPr/>
        </p:nvSpPr>
        <p:spPr>
          <a:xfrm>
            <a:off x="4354192" y="2061337"/>
            <a:ext cx="299741"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2</a:t>
            </a:r>
          </a:p>
        </p:txBody>
      </p:sp>
      <p:sp>
        <p:nvSpPr>
          <p:cNvPr id="91" name="Oval 22">
            <a:extLst>
              <a:ext uri="{FF2B5EF4-FFF2-40B4-BE49-F238E27FC236}">
                <a16:creationId xmlns:a16="http://schemas.microsoft.com/office/drawing/2014/main" id="{987218D9-CE2F-41A9-AA92-7E13A7C85F19}"/>
              </a:ext>
            </a:extLst>
          </p:cNvPr>
          <p:cNvSpPr/>
          <p:nvPr/>
        </p:nvSpPr>
        <p:spPr>
          <a:xfrm>
            <a:off x="6402354" y="2061337"/>
            <a:ext cx="299741" cy="288000"/>
          </a:xfrm>
          <a:prstGeom prst="ellipse">
            <a:avLst/>
          </a:prstGeom>
          <a:solidFill>
            <a:schemeClr val="accent2"/>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3</a:t>
            </a:r>
          </a:p>
        </p:txBody>
      </p:sp>
      <p:sp>
        <p:nvSpPr>
          <p:cNvPr id="31" name="Isosceles Triangle 30">
            <a:extLst>
              <a:ext uri="{FF2B5EF4-FFF2-40B4-BE49-F238E27FC236}">
                <a16:creationId xmlns:a16="http://schemas.microsoft.com/office/drawing/2014/main" id="{D907D83E-524B-44BA-8C94-6FF095FC7F13}"/>
              </a:ext>
            </a:extLst>
          </p:cNvPr>
          <p:cNvSpPr/>
          <p:nvPr/>
        </p:nvSpPr>
        <p:spPr>
          <a:xfrm rot="10800000">
            <a:off x="5422567" y="1840354"/>
            <a:ext cx="438316" cy="172349"/>
          </a:xfrm>
          <a:prstGeom prst="triangle">
            <a:avLst/>
          </a:prstGeom>
          <a:solidFill>
            <a:srgbClr val="001C4C"/>
          </a:solidFill>
          <a:ln w="12700" cap="flat" cmpd="sng" algn="ctr">
            <a:noFill/>
            <a:prstDash val="solid"/>
            <a:miter lim="800000"/>
          </a:ln>
          <a:effectLst>
            <a:outerShdw blurRad="76200" dist="254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3" name="Isosceles Triangle 32">
            <a:extLst>
              <a:ext uri="{FF2B5EF4-FFF2-40B4-BE49-F238E27FC236}">
                <a16:creationId xmlns:a16="http://schemas.microsoft.com/office/drawing/2014/main" id="{28C69449-6767-4DEE-B950-507104E069E2}"/>
              </a:ext>
            </a:extLst>
          </p:cNvPr>
          <p:cNvSpPr/>
          <p:nvPr/>
        </p:nvSpPr>
        <p:spPr>
          <a:xfrm rot="10800000">
            <a:off x="5422567" y="5142250"/>
            <a:ext cx="438316" cy="172349"/>
          </a:xfrm>
          <a:prstGeom prst="triangle">
            <a:avLst/>
          </a:prstGeom>
          <a:solidFill>
            <a:srgbClr val="0073A3"/>
          </a:solidFill>
          <a:ln w="12700" cap="flat" cmpd="sng" algn="ctr">
            <a:noFill/>
            <a:prstDash val="solid"/>
            <a:miter lim="800000"/>
          </a:ln>
          <a:effectLst>
            <a:outerShdw blurRad="76200" dist="25400" dir="2700000" algn="tl" rotWithShape="0">
              <a:prstClr val="black">
                <a:alpha val="3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1D3AEBFE-D132-4CCE-BAD3-1C39508E0227}"/>
              </a:ext>
            </a:extLst>
          </p:cNvPr>
          <p:cNvSpPr/>
          <p:nvPr/>
        </p:nvSpPr>
        <p:spPr>
          <a:xfrm>
            <a:off x="3581400" y="5340248"/>
            <a:ext cx="4114800" cy="304483"/>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fr-FR" sz="1100" b="1" dirty="0">
                <a:solidFill>
                  <a:schemeClr val="bg1"/>
                </a:solidFill>
              </a:rPr>
              <a:t>Portefeuille final</a:t>
            </a:r>
            <a:endParaRPr lang="fr-FR" sz="900" i="1" dirty="0">
              <a:solidFill>
                <a:schemeClr val="bg1"/>
              </a:solidFill>
            </a:endParaRPr>
          </a:p>
        </p:txBody>
      </p:sp>
      <p:sp>
        <p:nvSpPr>
          <p:cNvPr id="36" name="Espace réservé du pied de page 3">
            <a:extLst>
              <a:ext uri="{FF2B5EF4-FFF2-40B4-BE49-F238E27FC236}">
                <a16:creationId xmlns:a16="http://schemas.microsoft.com/office/drawing/2014/main" id="{9DAF06CE-0048-4B30-9C10-8E58A9AB5548}"/>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3" name="Slide Number Placeholder 12">
            <a:extLst>
              <a:ext uri="{FF2B5EF4-FFF2-40B4-BE49-F238E27FC236}">
                <a16:creationId xmlns:a16="http://schemas.microsoft.com/office/drawing/2014/main" id="{3229FF5E-E8A9-4597-9792-1766E6FF403D}"/>
              </a:ext>
            </a:extLst>
          </p:cNvPr>
          <p:cNvSpPr>
            <a:spLocks noGrp="1"/>
          </p:cNvSpPr>
          <p:nvPr>
            <p:ph type="sldNum" sz="quarter" idx="10"/>
          </p:nvPr>
        </p:nvSpPr>
        <p:spPr/>
        <p:txBody>
          <a:bodyPr/>
          <a:lstStyle/>
          <a:p>
            <a:fld id="{78D5D5FC-A2A2-446A-BED0-1CEF08BE1E1C}" type="slidenum">
              <a:rPr lang="fr-FR" smtClean="0"/>
              <a:pPr/>
              <a:t>7</a:t>
            </a:fld>
            <a:endParaRPr lang="fr-FR" dirty="0"/>
          </a:p>
        </p:txBody>
      </p:sp>
    </p:spTree>
    <p:extLst>
      <p:ext uri="{BB962C8B-B14F-4D97-AF65-F5344CB8AC3E}">
        <p14:creationId xmlns:p14="http://schemas.microsoft.com/office/powerpoint/2010/main" val="4096127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BFCF686-6B2D-44D2-8C00-C8E9BBE91D61}"/>
              </a:ext>
            </a:extLst>
          </p:cNvPr>
          <p:cNvSpPr/>
          <p:nvPr/>
        </p:nvSpPr>
        <p:spPr>
          <a:xfrm>
            <a:off x="1172" y="1333233"/>
            <a:ext cx="9144000" cy="432000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F8DF939D-FBD8-46CF-BFF9-B5E3F2477FA6}"/>
              </a:ext>
            </a:extLst>
          </p:cNvPr>
          <p:cNvSpPr>
            <a:spLocks noGrp="1"/>
          </p:cNvSpPr>
          <p:nvPr>
            <p:ph type="title"/>
          </p:nvPr>
        </p:nvSpPr>
        <p:spPr/>
        <p:txBody>
          <a:bodyPr/>
          <a:lstStyle/>
          <a:p>
            <a:r>
              <a:rPr lang="fr-FR" sz="2000" dirty="0"/>
              <a:t>Focus sur les exclusions normatives et sectorielles </a:t>
            </a:r>
          </a:p>
        </p:txBody>
      </p:sp>
      <p:sp>
        <p:nvSpPr>
          <p:cNvPr id="5" name="Text Placeholder 4">
            <a:extLst>
              <a:ext uri="{FF2B5EF4-FFF2-40B4-BE49-F238E27FC236}">
                <a16:creationId xmlns:a16="http://schemas.microsoft.com/office/drawing/2014/main" id="{84FE3C0D-A5A8-4DF8-8F2E-C398AB17CB4B}"/>
              </a:ext>
            </a:extLst>
          </p:cNvPr>
          <p:cNvSpPr>
            <a:spLocks noGrp="1"/>
          </p:cNvSpPr>
          <p:nvPr>
            <p:ph type="body" sz="quarter" idx="13"/>
          </p:nvPr>
        </p:nvSpPr>
        <p:spPr>
          <a:xfrm>
            <a:off x="539750" y="5597058"/>
            <a:ext cx="8064248" cy="612000"/>
          </a:xfrm>
        </p:spPr>
        <p:txBody>
          <a:bodyPr/>
          <a:lstStyle/>
          <a:p>
            <a:r>
              <a:rPr lang="fr-FR" dirty="0">
                <a:cs typeface="Arial"/>
              </a:rPr>
              <a:t>*Identifiés selon la définition du Comité Scientifique et d’Expertise de l’Observatoire de la finance durable, à savoir les schistes bitumineux et l’huile de schiste, le gaz et l’huile de schiste, le pétrole issu de sables bitumineux (</a:t>
            </a:r>
            <a:r>
              <a:rPr lang="fr-FR" i="1" dirty="0" err="1">
                <a:cs typeface="Arial"/>
              </a:rPr>
              <a:t>oil</a:t>
            </a:r>
            <a:r>
              <a:rPr lang="fr-FR" i="1" dirty="0">
                <a:cs typeface="Arial"/>
              </a:rPr>
              <a:t> </a:t>
            </a:r>
            <a:r>
              <a:rPr lang="fr-FR" i="1" dirty="0" err="1">
                <a:cs typeface="Arial"/>
              </a:rPr>
              <a:t>sand</a:t>
            </a:r>
            <a:r>
              <a:rPr lang="fr-FR" dirty="0">
                <a:cs typeface="Arial"/>
              </a:rPr>
              <a:t>), le pétrole extra-lourd, les hydrates de méthane, le pétrole et gaz offshore ultra-profonds et les ressources fossiles pétrolières et gazières dans l’Arctique.</a:t>
            </a:r>
            <a:endParaRPr lang="fr-FR" dirty="0"/>
          </a:p>
        </p:txBody>
      </p:sp>
      <p:sp>
        <p:nvSpPr>
          <p:cNvPr id="7" name="Footer Placeholder 6">
            <a:extLst>
              <a:ext uri="{FF2B5EF4-FFF2-40B4-BE49-F238E27FC236}">
                <a16:creationId xmlns:a16="http://schemas.microsoft.com/office/drawing/2014/main" id="{6331479B-0534-48B0-B9D3-71E613A726C7}"/>
              </a:ext>
            </a:extLst>
          </p:cNvPr>
          <p:cNvSpPr>
            <a:spLocks noGrp="1"/>
          </p:cNvSpPr>
          <p:nvPr>
            <p:ph type="ftr" sz="quarter" idx="15"/>
          </p:nvPr>
        </p:nvSpPr>
        <p:spPr/>
        <p:txBody>
          <a:bodyPr/>
          <a:lstStyle/>
          <a:p>
            <a:r>
              <a:rPr lang="de-DE" dirty="0"/>
              <a:t>Amundi Label ISR UCITS ETF – Rapport </a:t>
            </a:r>
            <a:r>
              <a:rPr lang="de-DE" dirty="0" err="1"/>
              <a:t>Annuel</a:t>
            </a:r>
            <a:r>
              <a:rPr lang="de-DE" dirty="0"/>
              <a:t> Label ISR 2024</a:t>
            </a:r>
            <a:endParaRPr lang="fr-FR" dirty="0"/>
          </a:p>
        </p:txBody>
      </p:sp>
      <p:grpSp>
        <p:nvGrpSpPr>
          <p:cNvPr id="8" name="Group 7">
            <a:extLst>
              <a:ext uri="{FF2B5EF4-FFF2-40B4-BE49-F238E27FC236}">
                <a16:creationId xmlns:a16="http://schemas.microsoft.com/office/drawing/2014/main" id="{AD655218-E8C4-4C96-87F9-D86974047444}"/>
              </a:ext>
            </a:extLst>
          </p:cNvPr>
          <p:cNvGrpSpPr/>
          <p:nvPr/>
        </p:nvGrpSpPr>
        <p:grpSpPr>
          <a:xfrm>
            <a:off x="633030" y="1384641"/>
            <a:ext cx="7862700" cy="4217185"/>
            <a:chOff x="753562" y="1245400"/>
            <a:chExt cx="7862700" cy="4217185"/>
          </a:xfrm>
        </p:grpSpPr>
        <p:sp>
          <p:nvSpPr>
            <p:cNvPr id="9" name="Rectangle 8">
              <a:extLst>
                <a:ext uri="{FF2B5EF4-FFF2-40B4-BE49-F238E27FC236}">
                  <a16:creationId xmlns:a16="http://schemas.microsoft.com/office/drawing/2014/main" id="{F3AD0887-9375-439C-B61F-0EA8990AD7E9}"/>
                </a:ext>
              </a:extLst>
            </p:cNvPr>
            <p:cNvSpPr/>
            <p:nvPr/>
          </p:nvSpPr>
          <p:spPr>
            <a:xfrm>
              <a:off x="1043998" y="3196922"/>
              <a:ext cx="7560000" cy="1049362"/>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Implication dans la </a:t>
              </a:r>
              <a:r>
                <a:rPr lang="fr-FR" sz="1000" b="1" dirty="0">
                  <a:cs typeface="Arial"/>
                </a:rPr>
                <a:t>production d'armement ou de services ou de composants </a:t>
              </a:r>
              <a:r>
                <a:rPr lang="fr-FR" sz="1000" dirty="0">
                  <a:cs typeface="Arial"/>
                </a:rPr>
                <a:t>spécifiquement conçus pour les armements controversés</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Soupçon de violation graves et/ou répétées d’un ou plusieurs principes du Pacte Mondial </a:t>
              </a:r>
              <a:r>
                <a:rPr lang="fr-FR" sz="1000" b="1" dirty="0">
                  <a:cs typeface="Arial"/>
                </a:rPr>
                <a:t>(UN Global Compact) </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Production ou la distribution de </a:t>
              </a:r>
              <a:r>
                <a:rPr lang="fr-FR" sz="1000" b="1" dirty="0">
                  <a:cs typeface="Arial"/>
                </a:rPr>
                <a:t>tabac ou de produits contenant du tabac </a:t>
              </a:r>
              <a:r>
                <a:rPr lang="fr-FR" sz="1000" dirty="0">
                  <a:latin typeface="Arial" panose="020B0604020202020204" pitchFamily="34" charset="0"/>
                  <a:cs typeface="Arial"/>
                </a:rPr>
                <a:t>→</a:t>
              </a:r>
              <a:r>
                <a:rPr lang="fr-FR" sz="1000" b="1" dirty="0">
                  <a:cs typeface="Arial"/>
                </a:rPr>
                <a:t> 5% et plus de l’activité</a:t>
              </a:r>
            </a:p>
          </p:txBody>
        </p:sp>
        <p:sp>
          <p:nvSpPr>
            <p:cNvPr id="12" name="Rounded Rectangle 26">
              <a:extLst>
                <a:ext uri="{FF2B5EF4-FFF2-40B4-BE49-F238E27FC236}">
                  <a16:creationId xmlns:a16="http://schemas.microsoft.com/office/drawing/2014/main" id="{F9E7DDC9-5DEB-436A-8111-0148530B6CCB}"/>
                </a:ext>
              </a:extLst>
            </p:cNvPr>
            <p:cNvSpPr/>
            <p:nvPr/>
          </p:nvSpPr>
          <p:spPr>
            <a:xfrm>
              <a:off x="965123" y="3049227"/>
              <a:ext cx="2456056" cy="288000"/>
            </a:xfrm>
            <a:prstGeom prst="roundRect">
              <a:avLst>
                <a:gd name="adj" fmla="val 19108"/>
              </a:avLst>
            </a:prstGeom>
            <a:solidFill>
              <a:schemeClr val="accent2"/>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sociaux</a:t>
              </a:r>
            </a:p>
          </p:txBody>
        </p:sp>
        <p:sp>
          <p:nvSpPr>
            <p:cNvPr id="23" name="Rectangle 22">
              <a:extLst>
                <a:ext uri="{FF2B5EF4-FFF2-40B4-BE49-F238E27FC236}">
                  <a16:creationId xmlns:a16="http://schemas.microsoft.com/office/drawing/2014/main" id="{525343E2-0F6F-4803-9A34-802929E8D9C7}"/>
                </a:ext>
              </a:extLst>
            </p:cNvPr>
            <p:cNvSpPr/>
            <p:nvPr/>
          </p:nvSpPr>
          <p:spPr>
            <a:xfrm>
              <a:off x="1065032" y="1392215"/>
              <a:ext cx="7538967" cy="1508008"/>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Charbon thermique </a:t>
              </a:r>
              <a:r>
                <a:rPr lang="fr-FR" sz="1000" dirty="0">
                  <a:cs typeface="Arial"/>
                </a:rPr>
                <a:t>: exploration, extraction, raffinage, fourniture de produits ou services spécifiquement conçus pour ces activités (transport, stockage) ; développement de nouveaux projets d’exploration, d’extraction, de transport </a:t>
              </a:r>
              <a:r>
                <a:rPr lang="fr-FR" sz="1000" dirty="0">
                  <a:latin typeface="Arial" panose="020B0604020202020204" pitchFamily="34" charset="0"/>
                  <a:cs typeface="Arial"/>
                </a:rPr>
                <a:t>→</a:t>
              </a:r>
              <a:r>
                <a:rPr lang="fr-FR" sz="1000" dirty="0">
                  <a:cs typeface="Arial"/>
                </a:rPr>
                <a:t> </a:t>
              </a:r>
              <a:r>
                <a:rPr lang="fr-FR" sz="1000" b="1" dirty="0">
                  <a:cs typeface="Arial"/>
                </a:rPr>
                <a:t>5% et plus de l’activité</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Fossiles</a:t>
              </a:r>
              <a:r>
                <a:rPr lang="fr-FR" sz="1000" dirty="0">
                  <a:cs typeface="Arial"/>
                </a:rPr>
                <a:t> liquides ou gazeux, conventionnels et/ou non conventionnels : </a:t>
              </a:r>
              <a:r>
                <a:rPr lang="fr-FR" sz="1000" b="1" dirty="0">
                  <a:cs typeface="Arial"/>
                </a:rPr>
                <a:t>nouveaux projets </a:t>
              </a:r>
              <a:r>
                <a:rPr lang="fr-FR" sz="1000" dirty="0">
                  <a:cs typeface="Arial"/>
                </a:rPr>
                <a:t>d’exploration, extraction, raffinage</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Combustibles fossiles </a:t>
              </a:r>
              <a:r>
                <a:rPr lang="fr-FR" sz="1000" dirty="0">
                  <a:cs typeface="Arial"/>
                </a:rPr>
                <a:t>liquides ou gazeux issue de l’exploration, l’extraction, le raffinage de combustibles fossiles liquides ou gazeux non conventionnels* </a:t>
              </a:r>
              <a:r>
                <a:rPr lang="fr-FR" sz="1000" dirty="0">
                  <a:latin typeface="Arial" panose="020B0604020202020204" pitchFamily="34" charset="0"/>
                  <a:cs typeface="Arial"/>
                </a:rPr>
                <a:t>→</a:t>
              </a:r>
              <a:r>
                <a:rPr lang="fr-FR" sz="1000" dirty="0">
                  <a:cs typeface="Arial"/>
                </a:rPr>
                <a:t> </a:t>
              </a:r>
              <a:r>
                <a:rPr lang="fr-FR" sz="1000" b="1" dirty="0">
                  <a:cs typeface="Arial"/>
                </a:rPr>
                <a:t>5% de la production totale </a:t>
              </a:r>
            </a:p>
            <a:p>
              <a:pPr marL="180975" lvl="1" indent="-171450" algn="just">
                <a:spcBef>
                  <a:spcPts val="300"/>
                </a:spcBef>
                <a:buClr>
                  <a:srgbClr val="003063"/>
                </a:buClr>
                <a:buSzPct val="80000"/>
                <a:buFont typeface="Arial" panose="020B0604020202020204" pitchFamily="34" charset="0"/>
                <a:buChar char="»"/>
                <a:defRPr/>
              </a:pPr>
              <a:r>
                <a:rPr lang="fr-FR" sz="1000" b="1" dirty="0">
                  <a:cs typeface="Arial"/>
                </a:rPr>
                <a:t>Production d’électricité </a:t>
              </a:r>
              <a:r>
                <a:rPr lang="fr-FR" sz="1000" dirty="0">
                  <a:cs typeface="Arial"/>
                </a:rPr>
                <a:t>avec une intensité carbone liée à cette activité incompatible avec les objectifs de l’Accord de Paris. </a:t>
              </a:r>
            </a:p>
          </p:txBody>
        </p:sp>
        <p:sp>
          <p:nvSpPr>
            <p:cNvPr id="24" name="Rounded Rectangle 26">
              <a:extLst>
                <a:ext uri="{FF2B5EF4-FFF2-40B4-BE49-F238E27FC236}">
                  <a16:creationId xmlns:a16="http://schemas.microsoft.com/office/drawing/2014/main" id="{21247C25-7D5C-4824-998F-438D7C7DF0B1}"/>
                </a:ext>
              </a:extLst>
            </p:cNvPr>
            <p:cNvSpPr/>
            <p:nvPr/>
          </p:nvSpPr>
          <p:spPr>
            <a:xfrm>
              <a:off x="963541" y="1245400"/>
              <a:ext cx="2456056" cy="288000"/>
            </a:xfrm>
            <a:prstGeom prst="roundRect">
              <a:avLst>
                <a:gd name="adj" fmla="val 19108"/>
              </a:avLst>
            </a:prstGeom>
            <a:solidFill>
              <a:schemeClr val="tx1"/>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environnementaux</a:t>
              </a:r>
            </a:p>
          </p:txBody>
        </p:sp>
        <p:sp>
          <p:nvSpPr>
            <p:cNvPr id="26" name="Rounded Rectangle 5">
              <a:extLst>
                <a:ext uri="{FF2B5EF4-FFF2-40B4-BE49-F238E27FC236}">
                  <a16:creationId xmlns:a16="http://schemas.microsoft.com/office/drawing/2014/main" id="{0F783F83-7D3D-40A7-8CE9-78445F340C50}"/>
                </a:ext>
              </a:extLst>
            </p:cNvPr>
            <p:cNvSpPr/>
            <p:nvPr/>
          </p:nvSpPr>
          <p:spPr>
            <a:xfrm rot="5400000">
              <a:off x="4818262" y="-878842"/>
              <a:ext cx="36000" cy="7560000"/>
            </a:xfrm>
            <a:prstGeom prst="roundRect">
              <a:avLst>
                <a:gd name="adj" fmla="val 0"/>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7" name="Rectangle 26">
              <a:extLst>
                <a:ext uri="{FF2B5EF4-FFF2-40B4-BE49-F238E27FC236}">
                  <a16:creationId xmlns:a16="http://schemas.microsoft.com/office/drawing/2014/main" id="{A3B10868-0B5C-40E9-A20C-49F4477A3772}"/>
                </a:ext>
              </a:extLst>
            </p:cNvPr>
            <p:cNvSpPr/>
            <p:nvPr/>
          </p:nvSpPr>
          <p:spPr>
            <a:xfrm>
              <a:off x="1065032" y="4542316"/>
              <a:ext cx="7539218" cy="900000"/>
            </a:xfrm>
            <a:prstGeom prst="rect">
              <a:avLst/>
            </a:prstGeom>
            <a:solidFill>
              <a:schemeClr val="bg1"/>
            </a:solidFill>
            <a:ln>
              <a:noFill/>
            </a:ln>
            <a:effectLst/>
          </p:spPr>
          <p:txBody>
            <a:bodyPr wrap="square" lIns="108000" tIns="216000" rIns="72000" bIns="0" anchor="t">
              <a:noAutofit/>
            </a:bodyPr>
            <a:lstStyle/>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Siège social domicilié dans un pays ou territoire figurant sur la dernière version disponible de la liste de l’Union européenne des pays et </a:t>
              </a:r>
              <a:r>
                <a:rPr lang="fr-FR" sz="1000" b="1" dirty="0">
                  <a:cs typeface="Arial"/>
                </a:rPr>
                <a:t>territoires non coopératifs à des fins fiscales</a:t>
              </a:r>
            </a:p>
            <a:p>
              <a:pPr marL="180975" lvl="1" indent="-171450" algn="just">
                <a:spcBef>
                  <a:spcPts val="300"/>
                </a:spcBef>
                <a:buClr>
                  <a:srgbClr val="003063"/>
                </a:buClr>
                <a:buSzPct val="80000"/>
                <a:buFont typeface="Arial" panose="020B0604020202020204" pitchFamily="34" charset="0"/>
                <a:buChar char="»"/>
                <a:defRPr/>
              </a:pPr>
              <a:r>
                <a:rPr lang="fr-FR" sz="1000" dirty="0">
                  <a:cs typeface="Arial"/>
                </a:rPr>
                <a:t>Siège social domicilié dans un pays ou territoire figurant sur la </a:t>
              </a:r>
              <a:r>
                <a:rPr lang="fr-FR" sz="1000" b="1" dirty="0">
                  <a:cs typeface="Arial"/>
                </a:rPr>
                <a:t>liste noire ou la liste grise du Groupe d’action financière </a:t>
              </a:r>
              <a:r>
                <a:rPr lang="fr-FR" sz="1000" dirty="0">
                  <a:cs typeface="Arial"/>
                </a:rPr>
                <a:t>(GAFI)</a:t>
              </a:r>
            </a:p>
          </p:txBody>
        </p:sp>
        <p:sp>
          <p:nvSpPr>
            <p:cNvPr id="28" name="Rounded Rectangle 26">
              <a:extLst>
                <a:ext uri="{FF2B5EF4-FFF2-40B4-BE49-F238E27FC236}">
                  <a16:creationId xmlns:a16="http://schemas.microsoft.com/office/drawing/2014/main" id="{DB358BA6-0DFE-4FDB-B64D-18A23123D36F}"/>
                </a:ext>
              </a:extLst>
            </p:cNvPr>
            <p:cNvSpPr/>
            <p:nvPr/>
          </p:nvSpPr>
          <p:spPr>
            <a:xfrm>
              <a:off x="965124" y="4395502"/>
              <a:ext cx="2456056" cy="288000"/>
            </a:xfrm>
            <a:prstGeom prst="roundRect">
              <a:avLst>
                <a:gd name="adj" fmla="val 19108"/>
              </a:avLst>
            </a:prstGeom>
            <a:solidFill>
              <a:srgbClr val="009EE0"/>
            </a:solidFill>
            <a:ln>
              <a:noFill/>
            </a:ln>
            <a:effectLst>
              <a:outerShdw blurRad="762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25200" rtlCol="0" anchor="ctr"/>
            <a:lstStyle/>
            <a:p>
              <a:pPr algn="ctr"/>
              <a:r>
                <a:rPr lang="fr-FR" sz="1200" b="1" dirty="0">
                  <a:solidFill>
                    <a:srgbClr val="FFFFFF"/>
                  </a:solidFill>
                  <a:latin typeface="Arial" panose="020B0604020202020204" pitchFamily="34" charset="0"/>
                </a:rPr>
                <a:t>Critères de gouvernance </a:t>
              </a:r>
            </a:p>
          </p:txBody>
        </p:sp>
        <p:sp>
          <p:nvSpPr>
            <p:cNvPr id="29" name="Rounded Rectangle 5">
              <a:extLst>
                <a:ext uri="{FF2B5EF4-FFF2-40B4-BE49-F238E27FC236}">
                  <a16:creationId xmlns:a16="http://schemas.microsoft.com/office/drawing/2014/main" id="{8427D069-345D-4B34-8712-345BE7B37AE5}"/>
                </a:ext>
              </a:extLst>
            </p:cNvPr>
            <p:cNvSpPr/>
            <p:nvPr/>
          </p:nvSpPr>
          <p:spPr>
            <a:xfrm rot="5400000">
              <a:off x="4818262" y="1664585"/>
              <a:ext cx="36000" cy="7560000"/>
            </a:xfrm>
            <a:prstGeom prst="roundRect">
              <a:avLst>
                <a:gd name="adj" fmla="val 0"/>
              </a:avLst>
            </a:prstGeom>
            <a:solidFill>
              <a:srgbClr val="009EE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sp>
          <p:nvSpPr>
            <p:cNvPr id="20" name="Oval 22">
              <a:extLst>
                <a:ext uri="{FF2B5EF4-FFF2-40B4-BE49-F238E27FC236}">
                  <a16:creationId xmlns:a16="http://schemas.microsoft.com/office/drawing/2014/main" id="{42DA8F81-2401-4BD6-840E-889CC57E095C}"/>
                </a:ext>
              </a:extLst>
            </p:cNvPr>
            <p:cNvSpPr/>
            <p:nvPr/>
          </p:nvSpPr>
          <p:spPr>
            <a:xfrm>
              <a:off x="753564" y="1245400"/>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E</a:t>
              </a:r>
            </a:p>
          </p:txBody>
        </p:sp>
        <p:sp>
          <p:nvSpPr>
            <p:cNvPr id="21" name="Oval 22">
              <a:extLst>
                <a:ext uri="{FF2B5EF4-FFF2-40B4-BE49-F238E27FC236}">
                  <a16:creationId xmlns:a16="http://schemas.microsoft.com/office/drawing/2014/main" id="{78D3CE40-33E9-4278-9695-57DD8ECB7319}"/>
                </a:ext>
              </a:extLst>
            </p:cNvPr>
            <p:cNvSpPr/>
            <p:nvPr/>
          </p:nvSpPr>
          <p:spPr>
            <a:xfrm>
              <a:off x="753563" y="3049227"/>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S</a:t>
              </a:r>
            </a:p>
          </p:txBody>
        </p:sp>
        <p:sp>
          <p:nvSpPr>
            <p:cNvPr id="22" name="Oval 22">
              <a:extLst>
                <a:ext uri="{FF2B5EF4-FFF2-40B4-BE49-F238E27FC236}">
                  <a16:creationId xmlns:a16="http://schemas.microsoft.com/office/drawing/2014/main" id="{95BD7E91-C88A-4A82-9B18-D6C486C65940}"/>
                </a:ext>
              </a:extLst>
            </p:cNvPr>
            <p:cNvSpPr/>
            <p:nvPr/>
          </p:nvSpPr>
          <p:spPr>
            <a:xfrm>
              <a:off x="753562" y="4395502"/>
              <a:ext cx="302700" cy="288000"/>
            </a:xfrm>
            <a:prstGeom prst="ellipse">
              <a:avLst/>
            </a:prstGeom>
            <a:solidFill>
              <a:schemeClr val="accent3"/>
            </a:solidFill>
            <a:ln w="38100">
              <a:solidFill>
                <a:srgbClr val="FAF5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050" b="1" dirty="0">
                  <a:solidFill>
                    <a:schemeClr val="bg1"/>
                  </a:solidFill>
                </a:rPr>
                <a:t>G</a:t>
              </a:r>
            </a:p>
          </p:txBody>
        </p:sp>
        <p:sp>
          <p:nvSpPr>
            <p:cNvPr id="25" name="Rounded Rectangle 5">
              <a:extLst>
                <a:ext uri="{FF2B5EF4-FFF2-40B4-BE49-F238E27FC236}">
                  <a16:creationId xmlns:a16="http://schemas.microsoft.com/office/drawing/2014/main" id="{140DB81E-68B5-40DB-A25E-7C8D6CDBAD16}"/>
                </a:ext>
              </a:extLst>
            </p:cNvPr>
            <p:cNvSpPr/>
            <p:nvPr/>
          </p:nvSpPr>
          <p:spPr>
            <a:xfrm rot="5400000">
              <a:off x="4805562" y="466284"/>
              <a:ext cx="36000" cy="7560000"/>
            </a:xfrm>
            <a:prstGeom prst="roundRect">
              <a:avLst>
                <a:gd name="adj" fmla="val 0"/>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54000" rIns="36000" bIns="54000" rtlCol="0" anchor="ctr">
              <a:noAutofit/>
            </a:bodyPr>
            <a:lstStyle/>
            <a:p>
              <a:pPr marL="135695" lvl="1"/>
              <a:endParaRPr lang="en-GB" b="1" dirty="0">
                <a:solidFill>
                  <a:srgbClr val="878787"/>
                </a:solidFill>
              </a:endParaRPr>
            </a:p>
          </p:txBody>
        </p:sp>
      </p:grpSp>
      <p:sp>
        <p:nvSpPr>
          <p:cNvPr id="32" name="Espace réservé du pied de page 3">
            <a:extLst>
              <a:ext uri="{FF2B5EF4-FFF2-40B4-BE49-F238E27FC236}">
                <a16:creationId xmlns:a16="http://schemas.microsoft.com/office/drawing/2014/main" id="{70200E6E-6E22-457A-A7FB-5DF553D309C5}"/>
              </a:ext>
            </a:extLst>
          </p:cNvPr>
          <p:cNvSpPr txBox="1">
            <a:spLocks/>
          </p:cNvSpPr>
          <p:nvPr>
            <p:custDataLst>
              <p:tags r:id="rId1"/>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11" name="Slide Number Placeholder 10">
            <a:extLst>
              <a:ext uri="{FF2B5EF4-FFF2-40B4-BE49-F238E27FC236}">
                <a16:creationId xmlns:a16="http://schemas.microsoft.com/office/drawing/2014/main" id="{AE6E8CFB-AEBE-4F81-ADD7-2F831398A777}"/>
              </a:ext>
            </a:extLst>
          </p:cNvPr>
          <p:cNvSpPr>
            <a:spLocks noGrp="1"/>
          </p:cNvSpPr>
          <p:nvPr>
            <p:ph type="sldNum" sz="quarter" idx="10"/>
          </p:nvPr>
        </p:nvSpPr>
        <p:spPr/>
        <p:txBody>
          <a:bodyPr/>
          <a:lstStyle/>
          <a:p>
            <a:fld id="{78D5D5FC-A2A2-446A-BED0-1CEF08BE1E1C}" type="slidenum">
              <a:rPr lang="fr-FR" smtClean="0"/>
              <a:pPr/>
              <a:t>8</a:t>
            </a:fld>
            <a:endParaRPr lang="fr-FR" dirty="0"/>
          </a:p>
        </p:txBody>
      </p:sp>
    </p:spTree>
    <p:extLst>
      <p:ext uri="{BB962C8B-B14F-4D97-AF65-F5344CB8AC3E}">
        <p14:creationId xmlns:p14="http://schemas.microsoft.com/office/powerpoint/2010/main" val="726042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DCD0A85-80CB-477B-AC35-ED6BBC3DEB89}"/>
              </a:ext>
            </a:extLst>
          </p:cNvPr>
          <p:cNvSpPr>
            <a:spLocks noGrp="1"/>
          </p:cNvSpPr>
          <p:nvPr>
            <p:ph type="ftr" sz="quarter" idx="12"/>
          </p:nvPr>
        </p:nvSpPr>
        <p:spPr/>
        <p:txBody>
          <a:bodyPr/>
          <a:lstStyle/>
          <a:p>
            <a:r>
              <a:rPr lang="de-DE" dirty="0"/>
              <a:t>Amundi Label ISR UCITS ETF – Rapport </a:t>
            </a:r>
            <a:r>
              <a:rPr lang="de-DE" dirty="0" err="1"/>
              <a:t>Annuel</a:t>
            </a:r>
            <a:r>
              <a:rPr lang="de-DE" dirty="0"/>
              <a:t> Label ISR 2024</a:t>
            </a:r>
            <a:endParaRPr lang="fr-FR" dirty="0"/>
          </a:p>
        </p:txBody>
      </p:sp>
      <p:sp>
        <p:nvSpPr>
          <p:cNvPr id="11" name="Espace réservé du pied de page 3">
            <a:extLst>
              <a:ext uri="{FF2B5EF4-FFF2-40B4-BE49-F238E27FC236}">
                <a16:creationId xmlns:a16="http://schemas.microsoft.com/office/drawing/2014/main" id="{7C19927D-5538-4190-8B7D-B75E67B2FDEB}"/>
              </a:ext>
            </a:extLst>
          </p:cNvPr>
          <p:cNvSpPr txBox="1">
            <a:spLocks/>
          </p:cNvSpPr>
          <p:nvPr>
            <p:custDataLst>
              <p:tags r:id="rId2"/>
            </p:custDataLst>
          </p:nvPr>
        </p:nvSpPr>
        <p:spPr>
          <a:xfrm>
            <a:off x="4572000" y="6400800"/>
            <a:ext cx="3051544" cy="259200"/>
          </a:xfrm>
          <a:prstGeom prst="rect">
            <a:avLst/>
          </a:prstGeom>
        </p:spPr>
        <p:txBody>
          <a:bodyPr vert="horz" lIns="0" tIns="0" rIns="0" bIns="0" rtlCol="0" anchor="ctr" anchorCtr="0">
            <a:noAutofit/>
          </a:bodyPr>
          <a:lstStyle>
            <a:defPPr>
              <a:defRPr lang="en-US"/>
            </a:defPPr>
            <a:lvl1pPr marL="0" algn="l" defTabSz="457200" rtl="0" eaLnBrk="1" latinLnBrk="0" hangingPunct="1">
              <a:defRPr sz="800" kern="1200">
                <a:solidFill>
                  <a:srgbClr val="003C64"/>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001C4B"/>
              </a:solidFill>
            </a:endParaRPr>
          </a:p>
        </p:txBody>
      </p:sp>
      <p:sp>
        <p:nvSpPr>
          <p:cNvPr id="27" name="TextBox 26">
            <a:hlinkClick r:id="rId8" action="ppaction://hlinksldjump"/>
            <a:extLst>
              <a:ext uri="{FF2B5EF4-FFF2-40B4-BE49-F238E27FC236}">
                <a16:creationId xmlns:a16="http://schemas.microsoft.com/office/drawing/2014/main" id="{52AFB627-54E5-43E9-95C6-625605397F62}"/>
              </a:ext>
            </a:extLst>
          </p:cNvPr>
          <p:cNvSpPr txBox="1"/>
          <p:nvPr>
            <p:custDataLst>
              <p:tags r:id="rId3"/>
            </p:custDataLst>
          </p:nvPr>
        </p:nvSpPr>
        <p:spPr>
          <a:xfrm>
            <a:off x="900001" y="1531200"/>
            <a:ext cx="7418388" cy="2470324"/>
          </a:xfrm>
          <a:prstGeom prst="rect">
            <a:avLst/>
          </a:prstGeom>
          <a:noFill/>
          <a:ln>
            <a:noFill/>
          </a:ln>
        </p:spPr>
        <p:txBody>
          <a:bodyPr vert="horz" wrap="square" lIns="0" tIns="1824000" rIns="0" bIns="0" rtlCol="0" anchor="t" anchorCtr="0">
            <a:noAutofit/>
          </a:bodyPr>
          <a:lstStyle/>
          <a:p>
            <a:r>
              <a:rPr lang="fr-FR" sz="3300" spc="50" dirty="0">
                <a:latin typeface="Arial" panose="020B0604020202020204" pitchFamily="34" charset="0"/>
                <a:cs typeface="Arial" panose="020B0604020202020204" pitchFamily="34" charset="0"/>
              </a:rPr>
              <a:t>Rapport de performance ESG</a:t>
            </a:r>
          </a:p>
        </p:txBody>
      </p:sp>
      <p:sp>
        <p:nvSpPr>
          <p:cNvPr id="28" name="TextBox 27">
            <a:hlinkClick r:id="rId8" action="ppaction://hlinksldjump"/>
            <a:extLst>
              <a:ext uri="{FF2B5EF4-FFF2-40B4-BE49-F238E27FC236}">
                <a16:creationId xmlns:a16="http://schemas.microsoft.com/office/drawing/2014/main" id="{6497AC07-A46C-4495-8049-539D278AD9A2}"/>
              </a:ext>
            </a:extLst>
          </p:cNvPr>
          <p:cNvSpPr txBox="1"/>
          <p:nvPr>
            <p:custDataLst>
              <p:tags r:id="rId4"/>
            </p:custDataLst>
          </p:nvPr>
        </p:nvSpPr>
        <p:spPr>
          <a:xfrm>
            <a:off x="900000" y="1531200"/>
            <a:ext cx="0" cy="2470324"/>
          </a:xfrm>
          <a:prstGeom prst="rect">
            <a:avLst/>
          </a:prstGeom>
          <a:noFill/>
          <a:ln>
            <a:noFill/>
          </a:ln>
        </p:spPr>
        <p:txBody>
          <a:bodyPr vert="horz" wrap="none" lIns="0" tIns="0" rIns="0" bIns="326585" rtlCol="0" anchor="t" anchorCtr="0">
            <a:noAutofit/>
          </a:bodyPr>
          <a:lstStyle/>
          <a:p>
            <a:pPr algn="l"/>
            <a:r>
              <a:rPr lang="fr-FR" sz="8900" b="0" cap="none" baseline="0">
                <a:solidFill>
                  <a:srgbClr val="00C3F1"/>
                </a:solidFill>
                <a:latin typeface="Arial" panose="020B0604020202020204" pitchFamily="34" charset="0"/>
                <a:cs typeface="Arial" panose="020B0604020202020204" pitchFamily="34" charset="0"/>
              </a:rPr>
              <a:t>02.</a:t>
            </a:r>
            <a:endParaRPr lang="fr-FR" sz="8900" b="0" cap="none" baseline="0" dirty="0">
              <a:solidFill>
                <a:srgbClr val="00C3F1"/>
              </a:solidFill>
              <a:latin typeface="Arial" panose="020B0604020202020204" pitchFamily="34" charset="0"/>
              <a:cs typeface="Arial" panose="020B0604020202020204" pitchFamily="34" charset="0"/>
            </a:endParaRPr>
          </a:p>
        </p:txBody>
      </p:sp>
      <p:sp>
        <p:nvSpPr>
          <p:cNvPr id="29" name="TextBox 28">
            <a:hlinkClick r:id="rId8" action="ppaction://hlinksldjump"/>
            <a:extLst>
              <a:ext uri="{FF2B5EF4-FFF2-40B4-BE49-F238E27FC236}">
                <a16:creationId xmlns:a16="http://schemas.microsoft.com/office/drawing/2014/main" id="{6DE51C25-054A-4769-B48C-45E1A28329C3}"/>
              </a:ext>
            </a:extLst>
          </p:cNvPr>
          <p:cNvSpPr txBox="1"/>
          <p:nvPr>
            <p:custDataLst>
              <p:tags r:id="rId5"/>
            </p:custDataLst>
          </p:nvPr>
        </p:nvSpPr>
        <p:spPr>
          <a:xfrm>
            <a:off x="8318389" y="1531200"/>
            <a:ext cx="0" cy="2470324"/>
          </a:xfrm>
          <a:prstGeom prst="rect">
            <a:avLst/>
          </a:prstGeom>
          <a:noFill/>
        </p:spPr>
        <p:txBody>
          <a:bodyPr vert="horz" wrap="none" lIns="0" tIns="0" rIns="0" bIns="326585" rtlCol="0" anchor="t" anchorCtr="0">
            <a:noAutofit/>
          </a:bodyPr>
          <a:lstStyle/>
          <a:p>
            <a:pPr algn="r"/>
            <a:r>
              <a:rPr lang="fr-FR" sz="133" b="1">
                <a:solidFill>
                  <a:srgbClr val="000000"/>
                </a:solidFill>
                <a:latin typeface="Arial" panose="020B0604020202020204" pitchFamily="34" charset="0"/>
                <a:cs typeface="Arial" panose="020B0604020202020204" pitchFamily="34" charset="0"/>
              </a:rPr>
              <a:t>8</a:t>
            </a:r>
            <a:endParaRPr lang="fr-FR" sz="133" b="1" dirty="0">
              <a:solidFill>
                <a:srgbClr val="000000"/>
              </a:solidFill>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721BB981-1B6D-4690-B2FC-4B52D9E84FCC}"/>
              </a:ext>
            </a:extLst>
          </p:cNvPr>
          <p:cNvSpPr>
            <a:spLocks noGrp="1"/>
          </p:cNvSpPr>
          <p:nvPr>
            <p:ph type="sldNum" sz="quarter" idx="11"/>
          </p:nvPr>
        </p:nvSpPr>
        <p:spPr/>
        <p:txBody>
          <a:bodyPr/>
          <a:lstStyle/>
          <a:p>
            <a:fld id="{78D5D5FC-A2A2-446A-BED0-1CEF08BE1E1C}" type="slidenum">
              <a:rPr lang="fr-FR" smtClean="0"/>
              <a:pPr/>
              <a:t>9</a:t>
            </a:fld>
            <a:endParaRPr lang="fr-FR" dirty="0"/>
          </a:p>
        </p:txBody>
      </p:sp>
    </p:spTree>
    <p:custDataLst>
      <p:tags r:id="rId1"/>
    </p:custDataLst>
    <p:extLst>
      <p:ext uri="{BB962C8B-B14F-4D97-AF65-F5344CB8AC3E}">
        <p14:creationId xmlns:p14="http://schemas.microsoft.com/office/powerpoint/2010/main" val="563763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TOCALGOID" val="Standard"/>
  <p:tag name="UPSLIDETOCMASTERID" val="Amundi AM - EN (2018)8 7 2018"/>
  <p:tag name="UPSLIDETOCMASTERNAME" val="Amundi AM - EN (2018)"/>
  <p:tag name="UPSLIDETOCMASTERLASTEDITIONDATE" val="636712147975489855"/>
  <p:tag name="UPSLIDEPRINTFACINGPAGESDESIGN" val="Amundi AM EN"/>
  <p:tag name="UPSLIDEPRINTFACINGPAGESLAYOUT" val="Cover"/>
  <p:tag name="UPSLIDEVERSION" val="6.9.9.2"/>
  <p:tag name="UPSLIDEFOOTNOTEOPTIONS" val="{&#10;  &quot;Multiline&quot;: true,&#10;  &quot;Enabled&quot;: true&#10;}"/>
  <p:tag name="UPSLIDEFOOTNOTESHAPE" val="{&#10;  &quot;Data&quot;: &quot;UEsDBBQABgAIAAAAIQC75UiUBQEAAB4CAAATAAAAW0NvbnRlbnRfVHlwZXNdLnhtbKSRvU7DMBSFdyTewfKKEqcMCKEmHfgZgaE8wMW+SSwc27JvS/v23KTJgkoXFsu+P+c7Ol5vDoMTe0zZBl/LVVlJgV4HY31Xy4/tS3EvRSbwBlzwWMsjZrlprq/W22PELHjb51r2RPFBqax7HCCXIaLnThvSAMTP1KkI+gs6VLdVdad08ISeCho1ZLN+whZ2jsTzgcsnJwldluLxNDiyagkxOquB2Knae/OLUsyEkjenmdzbmG/YhlRnCWPnb8C898bRJGtQvEOiVxjYhtLOxs8AySiT4JuDystlVV4WPeM6tK3VaILeDZxIOSsuti/jidNGNZ3/J08yC1dNv9v8AAAA//8DAFBLAwQUAAYACAAAACEArTA/8cEAAAAyAQAACwAAAF9yZWxzLy5yZWxzhI/NCsIwEITvgu8Q9m7TehCRpr2I4FX0AdZk2wbbJGTj39ubi6AgeJtl2G9m6vYxjeJGka13CqqiBEFOe2Ndr+B03C3WIDihMzh6RwqexNA281l9oBFTfuLBBhaZ4ljBkFLYSMl6oAm58IFcdjofJ0z5jL0MqC/Yk1yW5UrGTwY0X0yxNwri3lQgjs+Qk/+zfddZTVuvrxO59CNCmoj3vCwjMfaUFOjRhrPHaN4Wv0VV5OYgm1p+LW1eAAAA//8DAFBLAwQUAAYACAAAACEAIDgHAyQEAAD6EQAAHwAAAGNsaXBib2FyZC9kcmF3aW5ncy9kcmF3aW5nMS54bWzsmFFu2zgQQP8L9A6EvnaxUGzJsi0bdYpasYICwa4RpwdgKNoWQpECyXidFgX6v5fIWXKUnqQzFFW5LlrstvuxwPonGonD4fDNkJnxi5f7SpAd16ZUchZEZ/2AcMlUUcrNLHhzk4dpQIylsqBCST4LHrgJXp4/f/aCTjea1tuSEbAgzZTOgq219bTXM2zLK2rOVM0ljK2VrqiFV73pFZr+CZYr0Yv7/VGvoqUMzjtTF9RScq/LHzAlFLvjRUbljhowKdj08Iv3UbCft0yncnep61W91Og5+3231KQsZgGQk7QCREHPD3g1eO0dzdp0BvZrXaG+Wq/J3ll5wL/OBt9bwuBj2h8lcQKRYDA2ioCdV2DbP5ppw8FkPAQPYHyYOA3vxXbxfRvgWeMBCAdemRp9kruvtzmYtPu8QfeWgjK+VaLgmsSJCyZ8vjIW56OCC+e7PI/nw0WehDlIYdKfJ+F8kUzCPB6ki3icZ/Fg9B5nR6Mp05xaSMfXRZta0eiruFUl08qotT1jquoBvJLxNr0guaKkSS4XmXdxGkVZejEOo/zVMIyHWRpmedYP80U2SC4mcdqfZO8RGEAAn9un2wV8cjHG/YDQAjH1FWScIVJBlOHg+NmfNWBaR8/4ZDmK9beChti+E3Yw3RqqtbGXXFUEhVmgObMuBHQHvjf7aVXcplpH7H7lAmz3c1U84NZu4QmJDDcB2Nkq/TYg4rU0LiFtK+hWuG0FbUWmhNOiksG8WXAbkEbMLLz1nT9Svbq3al16n5rFcFlh7Mo+CI5ywdfL5lCBdA3OCIqXEJfhm5XH26mInYiAKqmovmqWFxu4wERAQOeG3q7ezoJkOIajEhBw0qlweiXn+g6jBbZtKf0rqGxhKbiYlveSwf4j57T3woClKEU7d1zjHYk20V+jRFnkpRDuBS89nglASGE1u28z4gsttyqxDzVfw7GZBb9VMhS2OaqcHg1w2gwwczTATIcDOLnIeh6O6U7EHZoWAv3f80Eons+g4zOJkgSDe+KDUDyfpOMTDcbR6ARoCgcMqXhAwwNAaZy66+GUQUjFAxp1gOI4hQQ6HTHIIKTiAY0PAI2TgftHdcogpOIBpR0gpHO6pKFa2gmk4gFNDgCNhuPTJe0AIZWmIjooLV2x25KTq5ohQlOzJbNNvTaBC8r1VFBci0YBJD/DAdefC9K1DvNr6IqhLnT3flFq2/Vs9vzjh79+iX59eiSLPa9qwaEiJRZqeidI1TxvqcHvNd1wEhFsPJq2o1kL3fsbCxKuocR2lSbOz5WyaP8HrbmW057/S87wPcXN/yd8Qfo/6Uj09Pj8GUY2/ieRjZ8ej9blslhSTb9oby7n38gmTEGXy12fdm/4qr6GPq/p7ppGDvSwYe8d/erhpvpfafCnlcP3808AAAD//wMAUEsDBBQABgAIAAAAIQA5imEICQYAAMcZAAAaAAAAY2xpcGJvYXJkL3RoZW1lL3RoZW1lMS54bWzsWU9v2zYUvw/YdxB0Xy3/j4M6Re3Y7damLWq3Q4+0RFusKVKg6KS+tp9g2O47DBgGDN0GrMMOzXbZR8k2rNuhX2GP1B+TMbOmQYH1kARIpKcfH3967+n3SOnqtScJ9Q6xyAhnfb9+JfA9zEIeEbbo+w+m4492fC+TiEWIcob7/hpn/rW9Dz+4inZDStIZRyKaxjjBHjhi2S7q+7GU6W6tloVgRtkVnmIG1+ZcJEjCqVjUIoGOYIKE1hpB0KkliDB/DzxK5WhE4Q+TmTKEVEyUG+wxlMDs15MVi4jGRsu6QmRiMRtS4R0i2veDoD5sDfza3tUa2i0AVG7jxvqnwBWAaNnY8tdqdxu9TuVPA6jcxg3aw+5+u/KnASgM4S625w6C3mgUFFgDlB9u+w6C1rg3tvCG/+YW5+bOoDEoOedONSg/bG3hR51moz2y/GtQjm9v4cdBdz+w+WtQju9s4Yf1Xr1ZxsYAxZSw5Rbaik4FmXN60wm3ErRBQfarylFTzDmTdh0JgqivLiXoMRdjuK5OKJKEeXKd4jkKVblpmJcixjM4DRrBIOgELfhf/rZU4NAuRsao3BRmWyZFw8tCQVLZ9z8Br74BeX38/PXxj97r4x9Onr44efrzybNnJ0+/z31ZA28itjAH/v3Ti3++PnYDMxP46uVnv//yuRsoTeAfv37318sv/3z+FYx49e0XjhHXBZqZI/JA6VDYXPFMnAc3jRExcUMuIoK8O/jIMflIxhb4zhpR5MANsB2oh4KAjDmAN1aPLZaTWKwkcQBvxYkF3Ecrdg+z2AVVUxnpna7Ywj23WJm4+wgduqYeImYlc7RKQReJy+UwxhbLexQxiRaYYempa3yJsYPxI0KssB6QUPCMz6X3iHgDRJwRmZKZVTqbQTdJAmlZuwhCtq3YHDz0Bpy67nofH9pIqH14cLcLbYqpFcYbaCVR4nI5RQk1A34bydhFcrIWoYkbZVLA7JhybxThLHONuSvgfo2k30KgWs60H9B1YiOFJEuXz9uIcxO5z5fDGCWpCzshUIvG/B9nS84p8u5x6YIfcPsBUeeQB8TOTPdDgq10n/XcPyALi8imLNSVlXBk8AbmVtVO1nSOMFNIkHNLphPCLjUbnmkz1ZeafanZfX/znF1qNizYLjUbFpr/n2ZvZBoUXK0L8zW4XpEn9oJ8Gv/2Dezy7s7nJMR6YT4nlE7kmuLbmV6bZ9CZojEY1XC9t8TVvi+N4bDoFBZuIZAe4wkuPyUynsQohbqo6xkWWeF6kXkpz2B9r81O33p3sEoOeJTvNOv1AH7yNpYhubEH7coOewmZozvdwghxqNzrvrbQ29ySgBr7NiSMyWwSTQeJbml8Awl9Z++ERc/BYke5L1Olt/aQuioUQK3KCiydPFhw9f12C4bAINg6IYojlad8UVBmVyWnPH4nmT4rmNSsANgDlhWwyXRPcT3z9tTd5aV2jkxbJIxys0noyOj1cBajCBfVqaznofG2ue5tUmrRU6HQ80F9b2h0d/6LxUVzDeNOawNlplJQ5h31/U6zDSUTorTvz2FfD4dJCrWTqSUvogt42RVKkT/wF1GWVGRyH2VxHnAtOrkaJERi4VGS9H11+1UaKNMaornVGyAI7y25HsjK+0YOkm4nGc/nOJRm2g2LinR+Cgqfa4Xzqh5+cbAayVeQ7kkcHXkzuhL3EZRYu1tXAYxIBt23nkczIsIQsk39nZKrQnbtd5q6iNRciKYxKjqKKeY5XItoRUefVTEwzop7hoAaISka4WyhGqwZVKubVq0r53Bm133zIHU3hmhueqalKqprulXMmuGdSr/BqgwxaJrZ4XPpPi25vVLroFCdXQICXsWv6ndv1RAMapvJLGqK8bYMK80urDa18gbfQO08TcJQ/U7p9lTcqh7hnA6MF+r8MO501YJpXi4vdaRdnxUOUOrNFvW+D6//YR/9BI7gg4EPtoayNZQNjuCrALSL/FV+3y8OSgtczy0VpllamiWmVVpapaVdWtqlpVNaOr6n33nDNxT1utv3ylfa0MOKV+DF2sL+9rL3LwAAAP//AwBQSwMEFAAGAAgAAAAhAJxmRkG7AAAAJAEAACoAAABjbGlwYm9hcmQvZHJhd2luZ3MvX3JlbHMvZHJhd2luZzEueG1sLnJlbHOEj80KwjAQhO+C7xD2btJ6EJEmvYjQq9QHCMk2LTY/JFHs2xvoRUHwsjCz7DezTfuyM3liTJN3HGpaAUGnvJ6c4XDrL7sjkJSl03L2DjksmKAV201zxVnmcpTGKSRSKC5xGHMOJ8aSGtHKRH1AVzaDj1bmIqNhQaq7NMj2VXVg8ZMB4otJOs0hdroG0i+hJP9n+2GYFJ69elh0+UcEy6UXFqCMBjMHSldnnTUtXYGJhn39Jt4AAAD//wMAUEsBAi0AFAAGAAgAAAAhALvlSJQFAQAAHgIAABMAAAAAAAAAAAAAAAAAAAAAAFtDb250ZW50X1R5cGVzXS54bWxQSwECLQAUAAYACAAAACEArTA/8cEAAAAyAQAACwAAAAAAAAAAAAAAAAA2AQAAX3JlbHMvLnJlbHNQSwECLQAUAAYACAAAACEAIDgHAyQEAAD6EQAAHwAAAAAAAAAAAAAAAAAgAgAAY2xpcGJvYXJkL2RyYXdpbmdzL2RyYXdpbmcxLnhtbFBLAQItABQABgAIAAAAIQA5imEICQYAAMcZAAAaAAAAAAAAAAAAAAAAAIEGAABjbGlwYm9hcmQvdGhlbWUvdGhlbWUxLnhtbFBLAQItABQABgAIAAAAIQCcZkZBuwAAACQBAAAqAAAAAAAAAAAAAAAAAMIMAABjbGlwYm9hcmQvZHJhd2luZ3MvX3JlbHMvZHJhd2luZzEueG1sLnJlbHNQSwUGAAAAAAUABQBnAQAAxQ0AAAAA&quot;,&#10;  &quot;Left&quot;: 42.5,&#10;  &quot;Top&quot;: 430.015747&#10;}"/>
  <p:tag name="UPSLIDEFOOTNOTEPREVIEW" val="{&#10;  &quot;Data&quot;: &quot;iVBORw0KGgoAAAANSUhEUgAABB4AAABxCAYAAAByS2CvAAAABGdBTUEAALGPC/xhBQAAAAlwSFlzAAAXEQAAFxEByibzPwAADH1JREFUeF7t3T+M29YdB3AOHYxOGVrkalGAsnU0UKDw0OGm5I5UgRs9up08ZnS3bJ6KjO3m0aOBdsjYMVNhdCg6Gu3ipcgtBYxMLh/1SJEUKT39ie8u9/kARKInfsknne2734+PuizJojjL5uXLLF++zmaXj+Nounufv/okmy//JC9/4/l8eR5H08mfIF9+LV9+c7fnfxvev+IijqaTv+H8+YPq6/5CXv7o/PzyKo6mkz9F/iv5o/N/8/4d+/6VT+Joujubr4vu8kO9zcu3cTSdfPihRf4U+bx8V/9B3oe8vPzdza++acmvtvfydyw/K7+U7+aLs/hMGnl5+fubnxdP5dv8h2xxsYjPpLmz+dCpWQev9/7Gc+/z4UqX/Iny1V/cq0/iM2nk5eVvUX7fb7xhtYl8u8nfsXyv8Sb/8Le/jM+kkZeX//HkZ8Wj+EyavHgu383vuer5zubD8tBwpToUjaF7tS95+ZvMhz/o8iH/vnovv4qj6eSPy4dv1Hn5L/k6/yKOppOXl7+/+XCFTD7kP9RNsH3JH5kvzqqv27fyp8iXL+NoOvn7nQcAAAAAAAAAAAAAAAAAAAAAAAAAAAAAAAAAAAAAAAAAAAAAAAAAAAAAAAAAAAAAAADul3n5JJsXT7PF+YM4ssPiYlGFXmb58nW1ncdRAAAAgL55+XWWlx9W2/J1HN2hbjg0ofJNHAUAAADoC32DdQ/hfRzdoR96F0cBAAAA+vLiedtDmJWv4ugO4faKefm2Cl1ns+JZHAUAAADYNLt8nOXFRXwEAAAAAAAAAAAAAAAAAAAAAAAAAAAAAAAAAAAAAAAAAAAAAAAAAAAAAAAAAAAAAAAAMG5ePsnmxdNscf4gjuywuFhUoZdZvnxdbedxFAAAAKBvXn6d5eWH1bZ8HUd3qBsOTah8E0cBAAAA+kLfYN1DeB9Hd+iH3sVRAAAAgL68eN72EGblqzi6Q7i9Yl6+rULX2ax4FkcBAAAANs0uH2d5cREfAQAAAAAAAAAAAAAAAAAAAAAAAAAAAAAAAAAAAAAAAAAAAAAAAAAAAAAAAAAAAAAAAIybX15l8+Jptjh/EEd2WBRn2bx8mc3KV9mseBRHAQAAAPry5YssLz+stuXrOLpD2LENlW/iKAAAAEBf6BusewjXcXSHfuhdHAUAAADoy4vnbQ8h3DmRJF+eZ/PybRW6zmbFszgKAAAAsGl2+TjLi4v4CAAAAAAAAAAAAAAAAAAAAAAAAAAAAAAAAAAAAAAAAAAAAAAAAAAAAAAAAAAAAAAAAGDc/PIqmxdPs8X5gziyw6I4y+bly2xWvspmxaM4CgAAANCXL19keflhtS1fx9Edwo5tqHwTRwEAAAD6Qt9g3UO4jqM79EPv4igAAABAX148b3sI4c6JJPnyPJuXb6vQdTYrnsVRAAAAgE2zy8dZXlzER4c6f5DNyn9nDy+exIG1Tz//LJsV/8nOLn8eRyrnP6nG/lKd+Ks4MG1W/LHtjgy3Wfn37OGvfhr3/PjC3Mbm0Mx57P24rR5e/j7p6wEAAAAf17YmQmxIzIr/9RsPwZZmRVdd3G/J33TzYUoo5G/r3DbE91LjAQAAgFvn4cVvRgvsMN6uTBhrHFRSivPJxkOlvkpffp+dffHrOHK7/OyLX2g8AAAAwMEmCtZwe0VefleP182FicZBSsG7tfEQmxvNqonVvn+ttr/Epse6KbFqUnRu1eics5nvw+J3q/nEfcJxuw2UYZOjPt+gcbLtPMGhcxzVWW0SjtvkRhtBE8duv1ZNtvNe7z0fAAAAOKVVUb59xUEoXicbD5Wx4r1rVainrXhoi+9BgTzcr9sY6T7unqc5Vju3WOR35zqc+67zBIfOcVTTeKiO196y0jZz1r8fdXXOLcceaQAdNB8AAAA4pWHhPSYUsNsaD8MCd6g+x0h+XQj3C+zhvlMFc3deY/sMV1MEw9fSff0p5wkOneOokWZIkDqv9n0fNB4Ong8AAACczETRO7SrWB0r8LtCEV2vEBjbOk2HoFtwN6ZWZTTFdThv9/8bY7nRJkI8X8p5gkPnOKq91WL6fUg69qDxcPB8AAAA4GQmit6hXY2HXcVsXUQnXmUfLerrK/sjTYu4hfOOzWHvxkPCeYaZRmp2ww/VeDh0PgAAAHAyH3HFw1GNh4nCu+skjYeE8wSHznHUEY2H1Xh83xNXPAAAAMBHldIU2Nl4qK+uTxe5KedojBX1TVNh4/MKOsX1KRoPKecJDp3jqITGw+Sxu+976mc8aEgAAADwMaUUorsaD2OFeFf9/BGNhyCM9+bZFtqrgv0UjYfm8bbzBIfOcVRC46F53D32urEQc4PGQ3DQfAAAAOCkRgrWoa2Nh5ifus0iqIvoIxsPweoKf+ezCjoF9KkaD8G28wSHznFUYuMh2Dz22AqID73Xt/d8AAAAYGB+eZXNi6fZ4vxBHNlhUZxl8/JlVdi+qorUR3WBntoYGAqF7VQRDgAAANxt+fLF+mL2MvFidthxfRX8Teeq+/Sqh1EJqx0AAACAuyv0DdY9hOs4ukM/9G41uG8T4dBmBQAAAHBn5MXztocQ7pxIki/Ps3n5tgpdZ7PiWRwFAAAA2DS7fJzlxUV8BAAAAAAAAABwf4x8xsPWX8W472c8xON3j3fob9K4adt+neZNqb9WPm8DAACAW2mkidA2HeJY+JWbm82HtA+kXGf7hXEo4PPy++zsi1/Hkbvh1jUemqaOxgMAAAC3UWgM9ArptpDt/37O0IwYrlKox3YU4ZOF+sR5bjuNBwAAAEg1UrR++vlnWV5+t7GSYbUKYrBCYVfRG1dT7FOot6stmm3k2P19xldNbD1OZ5XHauXFap+xeQ6fnxV/3tgvZc4b9pjD1PGbr1Wb7TSGDpoTAAAAnNLqNoi02x3qK/0jn8uwawVAc6vFtn0aq2J5PZ+2sO4UzcN9wuPhvFaF/JbjNEV/Na+2wTKyAmP4mptivvtaUuY8ao85bH8tm82fg+cEAAAAp7SradBoCu6xwnVY5I5pP+eh3Tb3nyqOw/Hb4n+kMB8W3tuO0553YiVG9/1ojjNc+TG2z9Y5T9ljDttfS/rr3zknAAAAOJmJwndo/eGQ45/F0Dy/60MmW02hPGhATK2+6DYAppoBXSnHaVcbDF5Tt+jvFfcddQHf7JNyrikpc0h6Lf3Gw1FzAgAAgJOZKHy7VsV3aDr0r553HVzQNo2PeBW+PdfEFo6fcq5TNh7GVgj0Gg8Jc570QzUejpkTAAAAnExT+McidygUwHWxuqXpEKyK4/GCdlejoFtYTxXZXcc0HnrzTGw8jB6n23hImPOkIxoP/deStuIBAAAAPrq6yJ24qp96dXyqQK+1RfH4qoq6iI/nb5oKw0ZHr5AeO96ggJ88TneeCUX/VJNjbJ+tc56yxxy2v5Z+4+GoOQEAAMDA/PIqmxdPs0VVfyZZFGfZvHxZFauvsofF7zaK0anCdUq3UB7TXJ0f7tOMd88TjtWbz0ijYdjoGCuoh8dZv6Z4nISiv3m8ea7+a0mZ86gD57D5WvqNh+DgOQEAAEBHvnxR18H1tkysKcOOTWhW/GOjaF0V9vGgG1unmA1iQbtzZURT+G47VrRx/pFiub9P6nE6jZTEoj9YFfGrY4TVGbPiDxv7pMx5wx5z2PpaKs3z3dUrB80JAAAAOvLyTae2vI6jO/RD7+qr+GO3W6QIxe2wSAYAAAB+HPLiedtDCHdOJMmX59m8fFuFrrNZ8axz5b1/FX2n1NUOAAAAwJ01u3yc5cVFfHSouonw3+pA/6z++2Uc3GKkWRE+aCIv/5aWHyF/O/Khm3UI+RvOl0/kl996/47NL79K/8CgDvkj85dXVf4befkj8y/k72A+/BAvH/799P4dk5+XX2eLq0/iaDr5I/PL82p7fW/zB5kVj6o3vbn9otqqSezjtuXDN4F9yMvL39/84mIh380XT+MzaeSPzBdnVe69fMzv2zyXl5e/x/mqUJdf50Pzch/yp8i/u7f5g4UfVNuTVlu4erOP25avbyHZg7y8/I8ov+c37nrZmPx623PVhPyR+UHj7N7nly/iM2nk5eV/PPlw1XUfq8aFfJtf/ik+k0b+FPl14+K+5Q+26nh8E0/8Tf14H3c9H8jH/PLbw5bqyN9oPvyKXPmYr/4h3Ze8vPwdzlc/LMlX+fJf9QqcfcnfbD4U66sf/uUf/vaXcTSdvLz8zeUBAAAAAAAAAAAAAAAAAAAAAAAAAAAAAAAAAAAAAAAAAAAAAACAMVn2f/gbjXBSbaByAAAAAElFTkSuQmCC&quot;&#10;}"/>
  <p:tag name="TEMPLATESHORTNAMETAG" val="Default - 4.3 - FR"/>
  <p:tag name="TEMPLATEFULLNAMETAG" val="Default - 4.3 - FR"/>
  <p:tag name="UPSLIDE" val="Amu02374_Default - 4.3 - FR_06-28-2024"/>
  <p:tag name="UPSLIDETOCOPTIONS" val="&lt;?xml version=&quot;1.0&quot; encoding=&quot;utf-16&quot;?&gt;&#10;&lt;TocContentOptions xmlns:xsd=&quot;http://www.w3.org/2001/XMLSchema&quot; xmlns:xsi=&quot;http://www.w3.org/2001/XMLSchema-instance&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true&lt;/containsAppendix&gt;&#10;    &lt;containsUnnumberedSections&gt;true&lt;/containsUnnumberedSections&gt;&#10;    &lt;SlideTitle /&gt;&#10;  &lt;/SectionSlideOptions&gt;&#10;  &lt;SubSectionSlideOptions&gt;&#10;    &lt;ContainsOtherSubsections&gt;false&lt;/ContainsOtherSubsections&gt;&#10;    &lt;ContainsOwnSlides&gt;true&lt;/ContainsOwnSlides&gt;&#10;    &lt;ContainsParentSection&gt;false&lt;/ContainsParentSection&gt;&#10;    &lt;ContainsOtherSections&gt;false&lt;/ContainsOtherSections&gt;&#10;    &lt;containsAppendix&gt;true&lt;/containsAppendix&gt;&#10;    &lt;containsUnnumberedSections&gt;true&lt;/containsUnnumberedSections&gt;&#10;    &lt;SlideTitle&gt;Table of contents&lt;/SlideTitle&gt;&#10;  &lt;/SubSectionSlideOptions&gt;&#10;  &lt;UsedSlideLayouts&gt;&#10;    &lt;TocSlidesLayout&gt;&#10;      &lt;DesignName&gt;Amundi EN&lt;/DesignName&gt;&#10;      &lt;LayoutName&gt;Contents&lt;/LayoutName&gt;&#10;    &lt;/TocSlidesLayout&gt;&#10;    &lt;SectionLayout&gt;&#10;      &lt;DesignName&gt;Amundi EN&lt;/DesignName&gt;&#10;      &lt;LayoutName&gt;Chapter&lt;/LayoutName&gt;&#10;    &lt;/SectionLayout&gt;&#10;    &lt;SubsectionLayout&gt;&#10;      &lt;DesignName&gt;Amundi EN&lt;/DesignName&gt;&#10;      &lt;LayoutName&gt;Chapter&lt;/LayoutName&gt;&#10;    &lt;/SubsectionLayout&gt;&#10;    &lt;AppendixLayout&gt;&#10;      &lt;DesignName /&gt;&#10;      &lt;LayoutName /&gt;&#10;    &lt;/AppendixLayout&gt;&#10;    &lt;TitleSliLayout&gt;&#10;      &lt;DesignName&gt;Amundi EN&lt;/DesignName&gt;&#10;      &lt;LayoutName&gt;Cover - 1&lt;/LayoutName&gt;&#10;    &lt;/TitleSliLayout&gt;&#10;  &lt;/UsedSlideLayouts&gt;&#10;  &lt;ActiveReminders&gt;&#10;    &lt;ReminderScriptList&gt;&#10;      &lt;ReminderScript&gt;&#10;        &lt;Key xsi:type=&quot;xsd:string&quot;&gt;Reminder12/06/2024 18:29:411816791173&lt;/Key&gt;&#10;        &lt;Value xsi:type=&quot;xsd:string&quot;&gt;&amp;lt;%SectionNum%&amp;gt;&amp;lt;%DotIfSecNum%&amp;gt;&amp;lt;%SpaceIfSecNum%&amp;gt;&amp;lt;%SectionName%&amp;gt;&amp;lt;%SpaceIfInSubSec%&amp;gt;&amp;lt;%TiretIfInSubSec%&amp;gt;&amp;lt;%SpaceIfInSubSec%&amp;gt;&amp;lt;%SubSectionNum%&amp;gt;&amp;lt;%DotIfSubSecNum%&amp;gt;&amp;lt;%SpaceIfSubSecNum%&amp;gt;&amp;lt;%SubSectionName%&amp;gt;&lt;/Value&gt;&#10;      &lt;/ReminderScript&gt;&#10;    &lt;/ReminderScriptList&gt;&#10;    &lt;MigrationVersion&gt;6.8.7.0&lt;/MigrationVersion&gt;&#10;  &lt;/ActiveReminders&gt;&#10;  &lt;HardRefreshRequired&gt;false&lt;/HardRefreshRequired&gt;&#10;  &lt;CustomAlgoOptions&gt;&#10;    &lt;CustomBaseAlgoOptions&gt;&#10;      &lt;UseSlideTitleAsSubSectionMarker&gt;false&lt;/UseSlideTitleAsSubSectionMarker&gt;&#10;      &lt;SlideTitleAsSectionMarker&gt;&#10;        &lt;UseTitleAsReminder&gt;false&lt;/UseTitleAsReminder&gt;&#10;      &lt;/SlideTitleAsSectionMarker&gt;&#10;      &lt;ShowSectionNums&gt;true&lt;/ShowSectionNums&gt;&#10;      &lt;ShowSlideIndex&gt;true&lt;/ShowSlideIndex&gt;&#10;      &lt;myColorOfNonCurrentItems&gt;&#10;        &lt;UseFixedColor&gt;true&lt;/UseFixedColor&gt;&#10;        &lt;R&gt;191&lt;/R&gt;&#10;        &lt;G&gt;191&lt;/G&gt;&#10;        &lt;B&gt;191&lt;/B&gt;&#10;      &lt;/myColorOfNonCurrentItems&gt;&#10;      &lt;currentItemFormat&gt;&#10;        &lt;UseBanner&gt;false&lt;/UseBanner&gt;&#10;        &lt;BannerFillR&gt;0&lt;/BannerFillR&gt;&#10;        &lt;BannerFillG&gt;0&lt;/BannerFillG&gt;&#10;        &lt;BannerFillB&gt;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lt;/AfterSecNum&gt;&#10;        &lt;BeforeSecNum /&gt;&#10;        &lt;ZeroBeforeSecNum&gt;true&lt;/ZeroBeforeSecNum&gt;&#10;        &lt;AfterSubSecNum /&gt;&#10;        &lt;BeforeSubSecNum /&gt;&#10;      &lt;/Scripts&gt;&#10;      &lt;Lines&gt;&#10;        &lt;UseLineBelowSections&gt;false&lt;/UseLineBelowSections&gt;&#10;        &lt;LineBelowSection&gt;&#10;          &lt;XOffset&gt;0&lt;/XOffset&gt;&#10;          &lt;YOffset&gt;0&lt;/YOffset&gt;&#10;          &lt;Weight&gt;0&lt;/Weight&gt;&#10;          &lt;R&gt;0&lt;/R&gt;&#10;          &lt;G&gt;0&lt;/G&gt;&#10;          &lt;B&gt;0&lt;/B&gt;&#10;          &lt;LineStyle&gt;1&lt;/LineStyle&gt;&#10;        &lt;/LineBelowSection&gt;&#10;      &lt;/Lines&gt;&#10;      &lt;ManVerticalSpacing&gt;&#10;        &lt;UseManualSpacing&gt;true&lt;/UseManualSpacing&gt;&#10;        &lt;ManualSpacing&gt;&#10;          &lt;SpaceBeforeSections&gt;12&lt;/SpaceBeforeSections&gt;&#10;          &lt;SpaceBeforeSubSections&gt;3&lt;/SpaceBeforeSubSections&gt;&#10;          &lt;SpaceBeforeSlides&gt;4.365354&lt;/SpaceBeforeSlides&gt;&#10;        &lt;/ManualSpacing&gt;&#10;        &lt;ManualSpacingSections&gt;&#10;          &lt;SpaceBeforeSections&gt;18&lt;/SpaceBeforeSections&gt;&#10;          &lt;SpaceBeforeSubSections&gt;9&lt;/SpaceBeforeSubSections&gt;&#10;          &lt;SpaceBeforeSlides&gt;1.43999994&lt;/SpaceBeforeSlides&gt;&#10;        &lt;/ManualSpacingSections&gt;&#10;        &lt;ManualSpacingSubSections&gt;&#10;          &lt;SpaceBeforeSections&gt;1.43999994&lt;/SpaceBeforeSections&gt;&#10;          &lt;SpaceBeforeSubSections&gt;0&lt;/SpaceBeforeSubSections&gt;&#10;          &lt;SpaceBeforeSlides&gt;1.43999994&lt;/SpaceBeforeSlides&gt;&#10;        &lt;/ManualSpacingSubSections&gt;&#10;        &lt;UseSpecificSpacingForSecDivider&gt;true&lt;/UseSpecificSpacingForSecDivider&gt;&#10;        &lt;UseSpecificSpacingForSubSecDivider&gt;false&lt;/UseSpecificSpacingForSubSecDivider&gt;&#10;      &lt;/ManVerticalSpacing&gt;&#10;    &lt;/CustomBaseAlgoOptions&gt;&#10;  &lt;/CustomAlgoOptions&gt;&#10;  &lt;UserPresentationOptions&gt;&#10;    &lt;SubSectionsHaveSlide xsi:nil=&quot;true&quot; /&gt;&#10;    &lt;SectionDividersContainOwnSubSections&gt;false&lt;/SectionDividersContainOwnSubSections&gt;&#10;    &lt;SectionDividersContainOwnSlideTitles xsi:nil=&quot;true&quot; /&gt;&#10;    &lt;SubSectionDividersContainOwnSlideTitles xsi:nil=&quot;true&quot; /&gt;&#10;    &lt;TOCSlidesContainSubsectionTitles xsi:nil=&quot;true&quot; /&gt;&#10;    &lt;TOCSlidesContainSlideTitles xsi:nil=&quot;true&quot; /&gt;&#10;    &lt;DisplayRemindersOnSlides&gt;false&lt;/DisplayRemindersOnSlides&gt;&#10;    &lt;SectionsHaveSlide&gt;true&lt;/SectionsHaveSlide&gt;&#10;    &lt;DoNotCountHiddenSlidesInPagination&gt;false&lt;/DoNotCountHiddenSlidesInPagination&gt;&#10;  &lt;/UserPresentationOptions&gt;&#10;  &lt;XmlSubSectionsHaveSlide&gt;true&lt;/XmlSubSectionsHaveSlide&gt;&#10;  &lt;AllowDuplicateTitleSlides&gt;tru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FOOTERSCRIPT" val="&lt;%Title%&gt; | &lt;%MONTH YYYY%&gt;"/>
</p:tagLst>
</file>

<file path=ppt/tags/tag1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10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103.xml><?xml version="1.0" encoding="utf-8"?>
<p:tagLst xmlns:a="http://schemas.openxmlformats.org/drawingml/2006/main" xmlns:r="http://schemas.openxmlformats.org/officeDocument/2006/relationships" xmlns:p="http://schemas.openxmlformats.org/presentationml/2006/main">
  <p:tag name="UPSLIDESLIDELIBITEMNAME" val="Principaux risques des ETF Amundi"/>
  <p:tag name="UPSLIDESLIDELIBITEMLASTCREATOR" val="moulin"/>
  <p:tag name="UPSLIDESLIDELIBITEMEDITIONDATE" val="638568837633358012"/>
  <p:tag name="UPSLIDESLIDELIBITEMINSERTIONID" val="b7ca123a-d70d-4353-834c-98d97d341a9a"/>
  <p:tag name="UPSLIDESLIDELIBRARYITEMPARTINDEX" val="1"/>
  <p:tag name="UPSLIDESLIDELIBRARYITEMID" val="77cc6b79-40b7-4f44-9096-e0698be218e1"/>
  <p:tag name="UPSLIDESTOREDSLIDELOCATION" val="s:\upslide_repository\marketing_produit_etf\5. Disclaimers\FR\Principaux Risques\ETF Risques.pptlib"/>
  <p:tag name="UPSLIDEINDIVIDUALSLIDE" val="True"/>
</p:tagLst>
</file>

<file path=ppt/tags/tag10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5.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7.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08.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11.xml><?xml version="1.0" encoding="utf-8"?>
<p:tagLst xmlns:a="http://schemas.openxmlformats.org/drawingml/2006/main" xmlns:r="http://schemas.openxmlformats.org/officeDocument/2006/relationships" xmlns:p="http://schemas.openxmlformats.org/presentationml/2006/main">
  <p:tag name="HIDETOC" val="true"/>
</p:tagLst>
</file>

<file path=ppt/tags/tag1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1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1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1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1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1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1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1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21.xml><?xml version="1.0" encoding="utf-8"?>
<p:tagLst xmlns:a="http://schemas.openxmlformats.org/drawingml/2006/main" xmlns:r="http://schemas.openxmlformats.org/officeDocument/2006/relationships" xmlns:p="http://schemas.openxmlformats.org/presentationml/2006/main">
  <p:tag name="HIDETOC" val="true"/>
</p:tagLst>
</file>

<file path=ppt/tags/tag22.xml><?xml version="1.0" encoding="utf-8"?>
<p:tagLst xmlns:a="http://schemas.openxmlformats.org/drawingml/2006/main" xmlns:r="http://schemas.openxmlformats.org/officeDocument/2006/relationships" xmlns:p="http://schemas.openxmlformats.org/presentationml/2006/main">
  <p:tag name="NAME" val="DRAWAREA"/>
  <p:tag name="TOCTEMPLATESHAPENAME" val="Plot area"/>
  <p:tag name="TOCTEMPLATESHAPEDESCRIPTION" val="Sets vertical position of Table of Contents"/>
</p:tagLst>
</file>

<file path=ppt/tags/tag2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2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25.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2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2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2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2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3.xml><?xml version="1.0" encoding="utf-8"?>
<p:tagLst xmlns:a="http://schemas.openxmlformats.org/drawingml/2006/main" xmlns:r="http://schemas.openxmlformats.org/officeDocument/2006/relationships" xmlns:p="http://schemas.openxmlformats.org/presentationml/2006/main">
  <p:tag name="NAME" val="SLIDEINDEX"/>
  <p:tag name="TOCTEMPLATESHAPENAME" val="Slide number"/>
  <p:tag name="TOCTEMPLATESHAPEDESCRIPTION" val="Sets shape format for slide numbers"/>
</p:tagLst>
</file>

<file path=ppt/tags/tag30.xml><?xml version="1.0" encoding="utf-8"?>
<p:tagLst xmlns:a="http://schemas.openxmlformats.org/drawingml/2006/main" xmlns:r="http://schemas.openxmlformats.org/officeDocument/2006/relationships" xmlns:p="http://schemas.openxmlformats.org/presentationml/2006/main">
  <p:tag name="NAME" val="SECTIONUM"/>
  <p:tag name="TOCTEMPLATESHAPENAME" val="Section number"/>
  <p:tag name="TOCTEMPLATESHAPEDESCRIPTION" val="Sets shape format for section numbers"/>
</p:tagLst>
</file>

<file path=ppt/tags/tag31.xml><?xml version="1.0" encoding="utf-8"?>
<p:tagLst xmlns:a="http://schemas.openxmlformats.org/drawingml/2006/main" xmlns:r="http://schemas.openxmlformats.org/officeDocument/2006/relationships" xmlns:p="http://schemas.openxmlformats.org/presentationml/2006/main">
  <p:tag name="HIDETOC" val="true"/>
</p:tagLst>
</file>

<file path=ppt/tags/tag32.xml><?xml version="1.0" encoding="utf-8"?>
<p:tagLst xmlns:a="http://schemas.openxmlformats.org/drawingml/2006/main" xmlns:r="http://schemas.openxmlformats.org/officeDocument/2006/relationships" xmlns:p="http://schemas.openxmlformats.org/presentationml/2006/main">
  <p:tag name="TOCTEMPLATESHAPENAME" val="Reminder Shape"/>
  <p:tag name="NAME" val="Reminder12/06/2024 18:29:411816791173"/>
</p:tagLst>
</file>

<file path=ppt/tags/tag33.xml><?xml version="1.0" encoding="utf-8"?>
<p:tagLst xmlns:a="http://schemas.openxmlformats.org/drawingml/2006/main" xmlns:r="http://schemas.openxmlformats.org/officeDocument/2006/relationships" xmlns:p="http://schemas.openxmlformats.org/presentationml/2006/main">
  <p:tag name="HIDETOC" val="true"/>
</p:tagLst>
</file>

<file path=ppt/tags/tag34.xml><?xml version="1.0" encoding="utf-8"?>
<p:tagLst xmlns:a="http://schemas.openxmlformats.org/drawingml/2006/main" xmlns:r="http://schemas.openxmlformats.org/officeDocument/2006/relationships" xmlns:p="http://schemas.openxmlformats.org/presentationml/2006/main">
  <p:tag name="TOCSLIDE" val="1"/>
</p:tagLst>
</file>

<file path=ppt/tags/tag35.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3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8.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3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Slide title"/>
  <p:tag name="TOCTEMPLATESHAPEDESCRIPTION" val="Sets shape format for slide titles"/>
</p:tagLst>
</file>

<file path=ppt/tags/tag4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42.xml><?xml version="1.0" encoding="utf-8"?>
<p:tagLst xmlns:a="http://schemas.openxmlformats.org/drawingml/2006/main" xmlns:r="http://schemas.openxmlformats.org/officeDocument/2006/relationships" xmlns:p="http://schemas.openxmlformats.org/presentationml/2006/main">
  <p:tag name="TOCSHAPE" val="AA"/>
</p:tagLst>
</file>

<file path=ppt/tags/tag43.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TOCSHAPE" val="AA"/>
</p:tagLst>
</file>

<file path=ppt/tags/tag45.xml><?xml version="1.0" encoding="utf-8"?>
<p:tagLst xmlns:a="http://schemas.openxmlformats.org/drawingml/2006/main" xmlns:r="http://schemas.openxmlformats.org/officeDocument/2006/relationships" xmlns:p="http://schemas.openxmlformats.org/presentationml/2006/main">
  <p:tag name="TOCSHAPE" val="AA"/>
</p:tagLst>
</file>

<file path=ppt/tags/tag46.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49.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5.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Subsection title"/>
  <p:tag name="TOCTEMPLATESHAPEDESCRIPTION" val="Sets shape format for subsection titles"/>
</p:tagLst>
</file>

<file path=ppt/tags/tag50.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51.xml><?xml version="1.0" encoding="utf-8"?>
<p:tagLst xmlns:a="http://schemas.openxmlformats.org/drawingml/2006/main" xmlns:r="http://schemas.openxmlformats.org/officeDocument/2006/relationships" xmlns:p="http://schemas.openxmlformats.org/presentationml/2006/main">
  <p:tag name="TOCSHAPE" val="767"/>
  <p:tag name="SLIDEINDEX" val="767"/>
</p:tagLst>
</file>

<file path=ppt/tags/tag52.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53.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54.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55.xml><?xml version="1.0" encoding="utf-8"?>
<p:tagLst xmlns:a="http://schemas.openxmlformats.org/drawingml/2006/main" xmlns:r="http://schemas.openxmlformats.org/officeDocument/2006/relationships" xmlns:p="http://schemas.openxmlformats.org/presentationml/2006/main">
  <p:tag name="TOCSHAPE" val="AA"/>
</p:tagLst>
</file>

<file path=ppt/tags/tag56.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57.xml><?xml version="1.0" encoding="utf-8"?>
<p:tagLst xmlns:a="http://schemas.openxmlformats.org/drawingml/2006/main" xmlns:r="http://schemas.openxmlformats.org/officeDocument/2006/relationships" xmlns:p="http://schemas.openxmlformats.org/presentationml/2006/main">
  <p:tag name="NAME" val="Label ISR : un outil conçu pour les investisseurs"/>
  <p:tag name="SECTION" val="1"/>
</p:tagLst>
</file>

<file path=ppt/tags/tag58.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5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6.xml><?xml version="1.0" encoding="utf-8"?>
<p:tagLst xmlns:a="http://schemas.openxmlformats.org/drawingml/2006/main" xmlns:r="http://schemas.openxmlformats.org/officeDocument/2006/relationships" xmlns:p="http://schemas.openxmlformats.org/presentationml/2006/main">
  <p:tag name="TOCSHAPE" val="304"/>
  <p:tag name="SLIDEINDEX" val="304"/>
  <p:tag name="NAME" val="SUBSECTIONINDEX"/>
  <p:tag name="TOCTEMPLATESHAPENAME" val="Subsection slide number"/>
  <p:tag name="TOCTEMPLATESHAPEDESCRIPTION" val="Sets shape format for subsection slide numbers"/>
</p:tagLst>
</file>

<file path=ppt/tags/tag60.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TOCSHAPE" val="311"/>
  <p:tag name="SLIDEINDEX" val="311"/>
</p:tagLst>
</file>

<file path=ppt/tags/tag62.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5.xml><?xml version="1.0" encoding="utf-8"?>
<p:tagLst xmlns:a="http://schemas.openxmlformats.org/drawingml/2006/main" xmlns:r="http://schemas.openxmlformats.org/officeDocument/2006/relationships" xmlns:p="http://schemas.openxmlformats.org/presentationml/2006/main">
  <p:tag name="LAST UPDATE DATE" val="470314293.039869"/>
  <p:tag name="IMPORTID" val="4631468062861.505285"/>
  <p:tag name="WBLAST" val="P:\AMUNDI_IS\ETF\Service\MARKETING\000_KIT VENDEURS_000\Présentations thématiques\Amundi ETF - ETF Label ISR\Mapping Gamme Label ISR.xlsx"/>
  <p:tag name="USER NAME" val="moulin"/>
  <p:tag name="TYPE" val="1"/>
  <p:tag name="SOURCENAME" val="Nom de l'ETF"/>
  <p:tag name="SHEETID" val="Pitch"/>
  <p:tag name="PICTUREAPPEARANCE" val="xlPrinter"/>
  <p:tag name="NORESIZEONUPDATE" val="False"/>
  <p:tag name="HIDDENRANGE" val=""/>
</p:tagLst>
</file>

<file path=ppt/tags/tag6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7.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68.xml><?xml version="1.0" encoding="utf-8"?>
<p:tagLst xmlns:a="http://schemas.openxmlformats.org/drawingml/2006/main" xmlns:r="http://schemas.openxmlformats.org/officeDocument/2006/relationships" xmlns:p="http://schemas.openxmlformats.org/presentationml/2006/main">
  <p:tag name="NAME" val="Un « nouveau Label* », une nouvelle gamme d’ETF"/>
  <p:tag name="SECTION" val="2"/>
</p:tagLst>
</file>

<file path=ppt/tags/tag69.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Subsection number"/>
  <p:tag name="TOCTEMPLATESHAPEDESCRIPTION" val="Sets shape format for subsection numbers"/>
</p:tagLst>
</file>

<file path=ppt/tags/tag7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71.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313"/>
  <p:tag name="SLIDEINDEX" val="313"/>
</p:tagLst>
</file>

<file path=ppt/tags/tag73.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4.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5.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7.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8.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79.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xml><?xml version="1.0" encoding="utf-8"?>
<p:tagLst xmlns:a="http://schemas.openxmlformats.org/drawingml/2006/main" xmlns:r="http://schemas.openxmlformats.org/officeDocument/2006/relationships" xmlns:p="http://schemas.openxmlformats.org/presentationml/2006/main">
  <p:tag name="NAME" val="SECTIONINDEX"/>
  <p:tag name="TOCTEMPLATESHAPENAME" val="Section slide number"/>
  <p:tag name="TOCTEMPLATESHAPEDESCRIPTION" val="Sets shape format for section slide numbers"/>
</p:tagLst>
</file>

<file path=ppt/tags/tag80.xml><?xml version="1.0" encoding="utf-8"?>
<p:tagLst xmlns:a="http://schemas.openxmlformats.org/drawingml/2006/main" xmlns:r="http://schemas.openxmlformats.org/officeDocument/2006/relationships" xmlns:p="http://schemas.openxmlformats.org/presentationml/2006/main">
  <p:tag name="NAME" val="Processus d’investissement de nos ETF Amundi Label ISR"/>
  <p:tag name="SECTION" val="3"/>
</p:tagLst>
</file>

<file path=ppt/tags/tag81.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83.xml><?xml version="1.0" encoding="utf-8"?>
<p:tagLst xmlns:a="http://schemas.openxmlformats.org/drawingml/2006/main" xmlns:r="http://schemas.openxmlformats.org/officeDocument/2006/relationships" xmlns:p="http://schemas.openxmlformats.org/presentationml/2006/main">
  <p:tag name="TOCSHAPE" val="AA"/>
</p:tagLst>
</file>

<file path=ppt/tags/tag84.xml><?xml version="1.0" encoding="utf-8"?>
<p:tagLst xmlns:a="http://schemas.openxmlformats.org/drawingml/2006/main" xmlns:r="http://schemas.openxmlformats.org/officeDocument/2006/relationships" xmlns:p="http://schemas.openxmlformats.org/presentationml/2006/main">
  <p:tag name="TOCSHAPE" val="312"/>
  <p:tag name="SLIDEINDEX" val="312"/>
</p:tagLst>
</file>

<file path=ppt/tags/tag85.xml><?xml version="1.0" encoding="utf-8"?>
<p:tagLst xmlns:a="http://schemas.openxmlformats.org/drawingml/2006/main" xmlns:r="http://schemas.openxmlformats.org/officeDocument/2006/relationships" xmlns:p="http://schemas.openxmlformats.org/presentationml/2006/main">
  <p:tag name="NAME" val="Nos ETF Amundi Label ISR : caractéristiques principales et composition des fonds"/>
  <p:tag name="SECTION" val="4"/>
</p:tagLst>
</file>

<file path=ppt/tags/tag86.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8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88.xml><?xml version="1.0" encoding="utf-8"?>
<p:tagLst xmlns:a="http://schemas.openxmlformats.org/drawingml/2006/main" xmlns:r="http://schemas.openxmlformats.org/officeDocument/2006/relationships" xmlns:p="http://schemas.openxmlformats.org/presentationml/2006/main">
  <p:tag name="TOCSHAPE" val="AA"/>
</p:tagLst>
</file>

<file path=ppt/tags/tag89.xml><?xml version="1.0" encoding="utf-8"?>
<p:tagLst xmlns:a="http://schemas.openxmlformats.org/drawingml/2006/main" xmlns:r="http://schemas.openxmlformats.org/officeDocument/2006/relationships" xmlns:p="http://schemas.openxmlformats.org/presentationml/2006/main">
  <p:tag name="TOCSHAPE" val="767"/>
  <p:tag name="SLIDEINDEX" val="767"/>
</p:tagLst>
</file>

<file path=ppt/tags/tag9.xml><?xml version="1.0" encoding="utf-8"?>
<p:tagLst xmlns:a="http://schemas.openxmlformats.org/drawingml/2006/main" xmlns:r="http://schemas.openxmlformats.org/officeDocument/2006/relationships" xmlns:p="http://schemas.openxmlformats.org/presentationml/2006/main">
  <p:tag name="NAME" val="SECTIONTITLE"/>
  <p:tag name="TOCTEMPLATESHAPENAME" val="Section title"/>
  <p:tag name="TOCTEMPLATESHAPEDESCRIPTION" val="Sets shape format for section titles"/>
</p:tagLst>
</file>

<file path=ppt/tags/tag90.xml><?xml version="1.0" encoding="utf-8"?>
<p:tagLst xmlns:a="http://schemas.openxmlformats.org/drawingml/2006/main" xmlns:r="http://schemas.openxmlformats.org/officeDocument/2006/relationships" xmlns:p="http://schemas.openxmlformats.org/presentationml/2006/main">
  <p:tag name="NAME" val="Annexes"/>
  <p:tag name="SECTION" val="5"/>
</p:tagLst>
</file>

<file path=ppt/tags/tag91.xml><?xml version="1.0" encoding="utf-8"?>
<p:tagLst xmlns:a="http://schemas.openxmlformats.org/drawingml/2006/main" xmlns:r="http://schemas.openxmlformats.org/officeDocument/2006/relationships" xmlns:p="http://schemas.openxmlformats.org/presentationml/2006/main">
  <p:tag name="UPSLIDESHAPELIBITEMID" val="6722ab40-034b-4261-b22f-bf552bc3a72e"/>
  <p:tag name="UPSLIDESHAPELIBITEMEDITIONDATE" val="636867641215978001"/>
  <p:tag name="UPSLIDESHAPELIBITEMLASTCREATOR" val="letailla"/>
  <p:tag name="UPSLIDESHAPELIBITEMNAME" val="Espace réservé du pied de page 3"/>
  <p:tag name="UPSLIDESTOREDSHAPELOCATION" val="s:\upslide_repository\common\Generic content\08. Disclaimer - Text box.uplib"/>
</p:tagLst>
</file>

<file path=ppt/tags/tag9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3.xml><?xml version="1.0" encoding="utf-8"?>
<p:tagLst xmlns:a="http://schemas.openxmlformats.org/drawingml/2006/main" xmlns:r="http://schemas.openxmlformats.org/officeDocument/2006/relationships" xmlns:p="http://schemas.openxmlformats.org/presentationml/2006/main">
  <p:tag name="TOCSHAPE" val="AA"/>
</p:tagLst>
</file>

<file path=ppt/tags/tag94.xml><?xml version="1.0" encoding="utf-8"?>
<p:tagLst xmlns:a="http://schemas.openxmlformats.org/drawingml/2006/main" xmlns:r="http://schemas.openxmlformats.org/officeDocument/2006/relationships" xmlns:p="http://schemas.openxmlformats.org/presentationml/2006/main">
  <p:tag name="TOCSHAPE" val="757"/>
  <p:tag name="SLIDEINDEX" val="757"/>
</p:tagLst>
</file>

<file path=ppt/tags/tag95.xml><?xml version="1.0" encoding="utf-8"?>
<p:tagLst xmlns:a="http://schemas.openxmlformats.org/drawingml/2006/main" xmlns:r="http://schemas.openxmlformats.org/officeDocument/2006/relationships" xmlns:p="http://schemas.openxmlformats.org/presentationml/2006/main">
  <p:tag name="NAME" val="Risques et Informations importantes"/>
  <p:tag name="SECTION" val="6"/>
</p:tagLst>
</file>

<file path=ppt/tags/tag96.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805"/>
  <p:tag name="SLIDEINDEX" val="805"/>
</p:tagLst>
</file>

<file path=ppt/tags/tag99.xml><?xml version="1.0" encoding="utf-8"?>
<p:tagLst xmlns:a="http://schemas.openxmlformats.org/drawingml/2006/main" xmlns:r="http://schemas.openxmlformats.org/officeDocument/2006/relationships" xmlns:p="http://schemas.openxmlformats.org/presentationml/2006/main">
  <p:tag name="NAME" val="Risques et Informations importantes"/>
  <p:tag name="SECTION" val="6"/>
</p:tagLst>
</file>

<file path=ppt/theme/theme1.xml><?xml version="1.0" encoding="utf-8"?>
<a:theme xmlns:a="http://schemas.openxmlformats.org/drawingml/2006/main" name="Amundi EN">
  <a:themeElements>
    <a:clrScheme name="Amundi">
      <a:dk1>
        <a:srgbClr val="001C4B"/>
      </a:dk1>
      <a:lt1>
        <a:srgbClr val="FFFFFF"/>
      </a:lt1>
      <a:dk2>
        <a:srgbClr val="457296"/>
      </a:dk2>
      <a:lt2>
        <a:srgbClr val="B5C7D5"/>
      </a:lt2>
      <a:accent1>
        <a:srgbClr val="009EE0"/>
      </a:accent1>
      <a:accent2>
        <a:srgbClr val="004F9F"/>
      </a:accent2>
      <a:accent3>
        <a:srgbClr val="38B2B6"/>
      </a:accent3>
      <a:accent4>
        <a:srgbClr val="E6325E"/>
      </a:accent4>
      <a:accent5>
        <a:srgbClr val="F07D00"/>
      </a:accent5>
      <a:accent6>
        <a:srgbClr val="C19135"/>
      </a:accent6>
      <a:hlink>
        <a:srgbClr val="009EE0"/>
      </a:hlink>
      <a:folHlink>
        <a:srgbClr val="4572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600" b="1"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vert="horz" wrap="none" lIns="0" tIns="0" rIns="0" bIns="0" rtlCol="0" anchor="t" anchorCtr="0">
        <a:noAutofit/>
      </a:bodyPr>
      <a:lstStyle>
        <a:defPPr algn="r">
          <a:defRPr sz="1333" b="0" i="0" dirty="0">
            <a:solidFill>
              <a:schemeClr val="tx1"/>
            </a:solidFill>
            <a:latin typeface="Arial" panose="020B0604020202020204" pitchFamily="34" charset="0"/>
            <a:cs typeface="Arial" panose="020B0604020202020204" pitchFamily="34" charset="0"/>
          </a:defRPr>
        </a:defPPr>
      </a:lstStyle>
    </a:txDef>
  </a:objectDefaults>
  <a:extraClrSchemeLst/>
  <a:custClrLst>
    <a:custClr name="Dark Blue">
      <a:srgbClr val="001C4C"/>
    </a:custClr>
    <a:custClr name="Cyan 100%">
      <a:srgbClr val="009EE0"/>
    </a:custClr>
    <a:custClr name="Cyan 75%">
      <a:srgbClr val="00B6ED"/>
    </a:custClr>
    <a:custClr name="Blue 100%">
      <a:srgbClr val="004F9F"/>
    </a:custClr>
    <a:custClr name="Blue Grey 100%">
      <a:srgbClr val="457296"/>
    </a:custClr>
    <a:custClr name="Aqua Green">
      <a:srgbClr val="39B2B6"/>
    </a:custClr>
    <a:custClr name="Magenta 100%">
      <a:srgbClr val="E6325E"/>
    </a:custClr>
    <a:custClr name="Orange 100%">
      <a:srgbClr val="F07D00"/>
    </a:custClr>
    <a:custClr name="Gold 100%">
      <a:srgbClr val="C19135"/>
    </a:custClr>
    <a:custClr name="Black 100%">
      <a:srgbClr val="000000"/>
    </a:custClr>
    <a:custClr name="Empty 1">
      <a:srgbClr val="FFFFFF"/>
    </a:custClr>
    <a:custClr name="Empty 2">
      <a:srgbClr val="FFFFFF"/>
    </a:custClr>
    <a:custClr name="P 299C">
      <a:srgbClr val="1596C8"/>
    </a:custClr>
    <a:custClr name="Blue +50% Dark">
      <a:srgbClr val="003063"/>
    </a:custClr>
    <a:custClr name="Blue Grey + 50% Dark">
      <a:srgbClr val="203A4C"/>
    </a:custClr>
    <a:custClr name="Aqua Green +50% Dark">
      <a:srgbClr val="226F71"/>
    </a:custClr>
    <a:custClr name="Magenta +50% Dark">
      <a:srgbClr val="8E2138"/>
    </a:custClr>
    <a:custClr name="Orange +50% Dark">
      <a:srgbClr val="C8361B"/>
    </a:custClr>
    <a:custClr name="Gold +50% Dark">
      <a:srgbClr val="7E5D21"/>
    </a:custClr>
    <a:custClr name="Black 85%">
      <a:srgbClr val="4D4D4F"/>
    </a:custClr>
    <a:custClr name="Empty 3">
      <a:srgbClr val="FFFFFF"/>
    </a:custClr>
    <a:custClr name="Empty 4">
      <a:srgbClr val="FFFFFF"/>
    </a:custClr>
    <a:custClr name="P 7690C">
      <a:srgbClr val="0073A3"/>
    </a:custClr>
    <a:custClr name="Blue +20% Dark">
      <a:srgbClr val="00448D"/>
    </a:custClr>
    <a:custClr name="Blue Grey + 20% Dark">
      <a:srgbClr val="2A5E7B"/>
    </a:custClr>
    <a:custClr name="Aqua Green +20% Dark">
      <a:srgbClr val="329696"/>
    </a:custClr>
    <a:custClr name="Magenta +20% Dark">
      <a:srgbClr val="DA174D"/>
    </a:custClr>
    <a:custClr name="Orange +20% Dark">
      <a:srgbClr val="E6500F"/>
    </a:custClr>
    <a:custClr name="Gold +20% Dark">
      <a:srgbClr val="A87605"/>
    </a:custClr>
    <a:custClr name="Black 65%">
      <a:srgbClr val="77787B"/>
    </a:custClr>
    <a:custClr name="Empty 5">
      <a:srgbClr val="FFFFFF"/>
    </a:custClr>
    <a:custClr name="Empty 6">
      <a:srgbClr val="FFFFFF"/>
    </a:custClr>
    <a:custClr name="P 7692C">
      <a:srgbClr val="005483"/>
    </a:custClr>
    <a:custClr name="Blue Opacity 60%">
      <a:srgbClr val="6695C5"/>
    </a:custClr>
    <a:custClr name="Blue Grey Opacity 60%">
      <a:srgbClr val="8FAAC0"/>
    </a:custClr>
    <a:custClr name="Aqua Green Opacity 60%">
      <a:srgbClr val="88D1D3"/>
    </a:custClr>
    <a:custClr name="Magenta Opacity 60%">
      <a:srgbClr val="F0849E"/>
    </a:custClr>
    <a:custClr name="Orange Opacity 60%">
      <a:srgbClr val="F6B166"/>
    </a:custClr>
    <a:custClr name="Gold Opacity 60%">
      <a:srgbClr val="DABD86"/>
    </a:custClr>
    <a:custClr name="Black 45%">
      <a:srgbClr val="9E9FA2"/>
    </a:custClr>
    <a:custClr name="Empty 7">
      <a:srgbClr val="FFFFFF"/>
    </a:custClr>
    <a:custClr name="Empty 8">
      <a:srgbClr val="FFFFFF"/>
    </a:custClr>
    <a:custClr name="P 2995C">
      <a:srgbClr val="1596C8"/>
    </a:custClr>
    <a:custClr name="Blue Opacity 40%">
      <a:srgbClr val="99B9D9"/>
    </a:custClr>
    <a:custClr name="Blue Grey Opacity 40%">
      <a:srgbClr val="B5C7D5"/>
    </a:custClr>
    <a:custClr name="Aqua Green Opacity 40%">
      <a:srgbClr val="AFE0E2"/>
    </a:custClr>
    <a:custClr name="Magenta Opacity 40%">
      <a:srgbClr val="F5ADBF"/>
    </a:custClr>
    <a:custClr name="Orange Opacity 40%">
      <a:srgbClr val="F9CB99"/>
    </a:custClr>
    <a:custClr name="Gold Opacity 40%">
      <a:srgbClr val="E6D3AE"/>
    </a:custClr>
    <a:custClr name="Black 25%">
      <a:srgbClr val="C7C8CA"/>
    </a:custClr>
    <a:custClr name="Empty 9">
      <a:srgbClr val="FFFFFF"/>
    </a:custClr>
    <a:custClr name="Empty 10">
      <a:srgbClr val="FFFFFF"/>
    </a:custClr>
    <a:custClr name="P 5265C">
      <a:srgbClr val="102D69"/>
    </a:custClr>
    <a:custClr name="Empty 11">
      <a:srgbClr val="FFFFFF"/>
    </a:custClr>
    <a:custClr name="Empty 12">
      <a:srgbClr val="FFFFFF"/>
    </a:custClr>
    <a:custClr name="Empty 13">
      <a:srgbClr val="FFFFFF"/>
    </a:custClr>
    <a:custClr name="Empty 14">
      <a:srgbClr val="FFFFFF"/>
    </a:custClr>
    <a:custClr name="Empty 15">
      <a:srgbClr val="FFFFFF"/>
    </a:custClr>
    <a:custClr name="Empty 16">
      <a:srgbClr val="FFFFFF"/>
    </a:custClr>
    <a:custClr name="Empty 9">
      <a:srgbClr val="FFFFFF"/>
    </a:custClr>
    <a:custClr name="Black 15%">
      <a:srgbClr val="DCDDDE"/>
    </a:custClr>
  </a:custClrLst>
  <a:extLst>
    <a:ext uri="{05A4C25C-085E-4340-85A3-A5531E510DB2}">
      <thm15:themeFamily xmlns:thm15="http://schemas.microsoft.com/office/thememl/2012/main" name="UpSlideTemplate.potx" id="{58B92F13-410F-4870-AF51-6CAE70EE7F1B}" vid="{3A5281B0-7476-43C7-B2B8-8AA15C7823D6}"/>
    </a:ext>
  </a:extLst>
</a:theme>
</file>

<file path=ppt/theme/theme2.xml><?xml version="1.0" encoding="utf-8"?>
<a:theme xmlns:a="http://schemas.openxmlformats.org/drawingml/2006/main" name="UpSlide Table Of Content Master (do not edit)">
  <a:themeElements>
    <a:clrScheme name="Amundi">
      <a:dk1>
        <a:srgbClr val="001C4B"/>
      </a:dk1>
      <a:lt1>
        <a:srgbClr val="FFFFFF"/>
      </a:lt1>
      <a:dk2>
        <a:srgbClr val="457296"/>
      </a:dk2>
      <a:lt2>
        <a:srgbClr val="B5C7D5"/>
      </a:lt2>
      <a:accent1>
        <a:srgbClr val="009EE0"/>
      </a:accent1>
      <a:accent2>
        <a:srgbClr val="004F9F"/>
      </a:accent2>
      <a:accent3>
        <a:srgbClr val="38B2B6"/>
      </a:accent3>
      <a:accent4>
        <a:srgbClr val="E6325E"/>
      </a:accent4>
      <a:accent5>
        <a:srgbClr val="F07D00"/>
      </a:accent5>
      <a:accent6>
        <a:srgbClr val="C19135"/>
      </a:accent6>
      <a:hlink>
        <a:srgbClr val="009EE0"/>
      </a:hlink>
      <a:folHlink>
        <a:srgbClr val="4572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C4B"/>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b="1">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lnSpc>
            <a:spcPts val="1200"/>
          </a:lnSpc>
          <a:spcAft>
            <a:spcPts val="300"/>
          </a:spcAft>
          <a:defRPr sz="1000" dirty="0" smtClean="0">
            <a:latin typeface="Arial" panose="020B0604020202020204" pitchFamily="34" charset="0"/>
            <a:cs typeface="Arial" panose="020B0604020202020204" pitchFamily="34" charset="0"/>
          </a:defRPr>
        </a:defPPr>
      </a:lstStyle>
    </a:txDef>
  </a:objectDefaults>
  <a:extraClrSchemeLst/>
  <a:custClrLst>
    <a:custClr name="Dark Blue">
      <a:srgbClr val="001C4C"/>
    </a:custClr>
    <a:custClr name="Cyan 100%">
      <a:srgbClr val="009EE0"/>
    </a:custClr>
    <a:custClr name="Cyan 75%">
      <a:srgbClr val="00B6ED"/>
    </a:custClr>
    <a:custClr name="Blue 100%">
      <a:srgbClr val="004F9F"/>
    </a:custClr>
    <a:custClr name="Blue Grey 100%">
      <a:srgbClr val="457296"/>
    </a:custClr>
    <a:custClr name="Aqua Green">
      <a:srgbClr val="39B2B6"/>
    </a:custClr>
    <a:custClr name="Magenta 100%">
      <a:srgbClr val="E6325E"/>
    </a:custClr>
    <a:custClr name="Orange 100%">
      <a:srgbClr val="F07D00"/>
    </a:custClr>
    <a:custClr name="Gold 100%">
      <a:srgbClr val="C19135"/>
    </a:custClr>
    <a:custClr name="Black 100%">
      <a:srgbClr val="000000"/>
    </a:custClr>
    <a:custClr name="Empty 1">
      <a:srgbClr val="FFFFFF"/>
    </a:custClr>
    <a:custClr name="Empty 2">
      <a:srgbClr val="FFFFFF"/>
    </a:custClr>
    <a:custClr name="P 299C">
      <a:srgbClr val="1596C8"/>
    </a:custClr>
    <a:custClr name="Blue +50% Dark">
      <a:srgbClr val="003063"/>
    </a:custClr>
    <a:custClr name="Blue Grey + 50% Dark">
      <a:srgbClr val="203A4C"/>
    </a:custClr>
    <a:custClr name="Aqua Green +50% Dark">
      <a:srgbClr val="226F71"/>
    </a:custClr>
    <a:custClr name="Magenta +50% Dark">
      <a:srgbClr val="8E2138"/>
    </a:custClr>
    <a:custClr name="Orange +50% Dark">
      <a:srgbClr val="C8361B"/>
    </a:custClr>
    <a:custClr name="Gold +50% Dark">
      <a:srgbClr val="7E5D21"/>
    </a:custClr>
    <a:custClr name="Black 85%">
      <a:srgbClr val="4D4D4F"/>
    </a:custClr>
    <a:custClr name="Empty 3">
      <a:srgbClr val="FFFFFF"/>
    </a:custClr>
    <a:custClr name="Empty 4">
      <a:srgbClr val="FFFFFF"/>
    </a:custClr>
    <a:custClr name="P 7690C">
      <a:srgbClr val="0073A3"/>
    </a:custClr>
    <a:custClr name="Blue +20% Dark">
      <a:srgbClr val="00448D"/>
    </a:custClr>
    <a:custClr name="Blue Grey + 20% Dark">
      <a:srgbClr val="2A5E7B"/>
    </a:custClr>
    <a:custClr name="Aqua Green +20% Dark">
      <a:srgbClr val="329696"/>
    </a:custClr>
    <a:custClr name="Magenta +20% Dark">
      <a:srgbClr val="DA174D"/>
    </a:custClr>
    <a:custClr name="Orange +20% Dark">
      <a:srgbClr val="E6500F"/>
    </a:custClr>
    <a:custClr name="Gold +20% Dark">
      <a:srgbClr val="A87605"/>
    </a:custClr>
    <a:custClr name="Black 65%">
      <a:srgbClr val="77787B"/>
    </a:custClr>
    <a:custClr name="Empty 5">
      <a:srgbClr val="FFFFFF"/>
    </a:custClr>
    <a:custClr name="Empty 6">
      <a:srgbClr val="FFFFFF"/>
    </a:custClr>
    <a:custClr name="P 7692C">
      <a:srgbClr val="005483"/>
    </a:custClr>
    <a:custClr name="Blue Opacity 60%">
      <a:srgbClr val="6695C5"/>
    </a:custClr>
    <a:custClr name="Blue Grey Opacity 60%">
      <a:srgbClr val="8FAAC0"/>
    </a:custClr>
    <a:custClr name="Aqua Green Opacity 60%">
      <a:srgbClr val="88D1D3"/>
    </a:custClr>
    <a:custClr name="Magenta Opacity 60%">
      <a:srgbClr val="F0849E"/>
    </a:custClr>
    <a:custClr name="Orange Opacity 60%">
      <a:srgbClr val="F6B166"/>
    </a:custClr>
    <a:custClr name="Gold Opacity 60%">
      <a:srgbClr val="DABD86"/>
    </a:custClr>
    <a:custClr name="Black 45%">
      <a:srgbClr val="9E9FA2"/>
    </a:custClr>
    <a:custClr name="Empty 7">
      <a:srgbClr val="FFFFFF"/>
    </a:custClr>
    <a:custClr name="Empty 8">
      <a:srgbClr val="FFFFFF"/>
    </a:custClr>
    <a:custClr name="P 2995C">
      <a:srgbClr val="1596C8"/>
    </a:custClr>
    <a:custClr name="Blue Opacity 40%">
      <a:srgbClr val="99B9D9"/>
    </a:custClr>
    <a:custClr name="Blue Grey Opacity 40%">
      <a:srgbClr val="B5C7D5"/>
    </a:custClr>
    <a:custClr name="Aqua Green Opacity 40%">
      <a:srgbClr val="AFE0E2"/>
    </a:custClr>
    <a:custClr name="Magenta Opacity 40%">
      <a:srgbClr val="F5ADBF"/>
    </a:custClr>
    <a:custClr name="Orange Opacity 40%">
      <a:srgbClr val="F9CB99"/>
    </a:custClr>
    <a:custClr name="Gold Opacity 40%">
      <a:srgbClr val="E6D3AE"/>
    </a:custClr>
    <a:custClr name="Black 25%">
      <a:srgbClr val="C7C8CA"/>
    </a:custClr>
    <a:custClr name="Empty 9">
      <a:srgbClr val="FFFFFF"/>
    </a:custClr>
    <a:custClr name="Empty 10">
      <a:srgbClr val="FFFFFF"/>
    </a:custClr>
    <a:custClr name="P 5265C">
      <a:srgbClr val="102D69"/>
    </a:custClr>
    <a:custClr name="Empty 11">
      <a:srgbClr val="FFFFFF"/>
    </a:custClr>
    <a:custClr name="Empty 12">
      <a:srgbClr val="FFFFFF"/>
    </a:custClr>
    <a:custClr name="Empty 13">
      <a:srgbClr val="FFFFFF"/>
    </a:custClr>
    <a:custClr name="Empty 14">
      <a:srgbClr val="FFFFFF"/>
    </a:custClr>
    <a:custClr name="Empty 15">
      <a:srgbClr val="FFFFFF"/>
    </a:custClr>
    <a:custClr name="Empty 16">
      <a:srgbClr val="FFFFFF"/>
    </a:custClr>
    <a:custClr name="Empty 9">
      <a:srgbClr val="FFFFFF"/>
    </a:custClr>
    <a:custClr name="Black 15%">
      <a:srgbClr val="DCDDDE"/>
    </a:custClr>
  </a:custClrLst>
  <a:extLst>
    <a:ext uri="{05A4C25C-085E-4340-85A3-A5531E510DB2}">
      <thm15:themeFamily xmlns:thm15="http://schemas.microsoft.com/office/thememl/2012/main" name="UpSlideTemplate.potx" id="{58B92F13-410F-4870-AF51-6CAE70EE7F1B}" vid="{55FD510F-D0CB-4836-A7EE-D1A775124868}"/>
    </a:ext>
  </a:extLst>
</a:theme>
</file>

<file path=ppt/theme/theme3.xml><?xml version="1.0" encoding="utf-8"?>
<a:theme xmlns:a="http://schemas.openxmlformats.org/drawingml/2006/main" name="1_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4.xml><?xml version="1.0" encoding="utf-8"?>
<a:theme xmlns:a="http://schemas.openxmlformats.org/drawingml/2006/main" name="2_Thème1">
  <a:themeElements>
    <a:clrScheme name="Girls1">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646464"/>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200" dirty="0" smtClean="0">
            <a:solidFill>
              <a:srgbClr val="FFFFFF"/>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646464"/>
          </a:solidFill>
        </a:ln>
      </a:spPr>
      <a:bodyPr/>
      <a:lstStyle/>
      <a:style>
        <a:lnRef idx="1">
          <a:schemeClr val="accent1"/>
        </a:lnRef>
        <a:fillRef idx="0">
          <a:schemeClr val="accent1"/>
        </a:fillRef>
        <a:effectRef idx="0">
          <a:schemeClr val="accent1"/>
        </a:effectRef>
        <a:fontRef idx="minor">
          <a:schemeClr val="tx1"/>
        </a:fontRef>
      </a:style>
    </a:lnDef>
    <a:txDef>
      <a:spPr>
        <a:noFill/>
      </a:spPr>
      <a:bodyPr vert="horz" wrap="square" lIns="0" tIns="0" rIns="0" bIns="0" rtlCol="0">
        <a:noAutofit/>
      </a:bodyPr>
      <a:lstStyle>
        <a:defPPr algn="l">
          <a:defRPr sz="1200" dirty="0">
            <a:solidFill>
              <a:srgbClr val="646464"/>
            </a:solidFill>
            <a:latin typeface="Arial" panose="020B0604020202020204" pitchFamily="34" charset="0"/>
            <a:cs typeface="Arial" panose="020B0604020202020204" pitchFamily="34" charset="0"/>
          </a:defRPr>
        </a:defPPr>
      </a:lstStyle>
    </a:txDef>
  </a:objectDefaults>
  <a:extraClrSchemeLst/>
  <a:custClrLst>
    <a:custClr name="Cyan 75%">
      <a:srgbClr val="00C3F1"/>
    </a:custClr>
    <a:custClr name="Cyan 100%">
      <a:srgbClr val="00A0E3"/>
    </a:custClr>
    <a:custClr name="Turquoise 1">
      <a:srgbClr val="1596C8"/>
    </a:custClr>
    <a:custClr name="Turquoise 2">
      <a:srgbClr val="0073A3"/>
    </a:custClr>
    <a:custClr name="Bleu foncé 1">
      <a:srgbClr val="005483"/>
    </a:custClr>
    <a:custClr name="Bleu foncé 2">
      <a:srgbClr val="0C1C49"/>
    </a:custClr>
  </a:custClrLst>
  <a:extLst>
    <a:ext uri="{05A4C25C-085E-4340-85A3-A5531E510DB2}">
      <thm15:themeFamily xmlns:thm15="http://schemas.microsoft.com/office/thememl/2012/main" name="Thème1" id="{50A5ADA0-B128-3147-9C8B-4357A0380E05}" vid="{69833838-F821-C84A-8DDB-8DAC00C4725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VariableListDefinition name="AD_HOC" displayName="AD_HOC" id="4ef7302c-c139-4f0d-9fda-63d32ae0521f" isdomainofvalue="False" dataSourceId="443bc617-16aa-4e43-98aa-451fa205de5d"/>
</file>

<file path=customXml/item2.xml><?xml version="1.0" encoding="utf-8"?>
<VariableListDefinition name="Computed" displayName="Computed" id="14cd589e-2712-40b3-8e3f-f283d5077f66" isdomainofvalue="False" dataSourceId="f7988487-911b-43f0-b42c-da088803dc97"/>
</file>

<file path=customXml/item3.xml><?xml version="1.0" encoding="utf-8"?>
<p:properties xmlns:p="http://schemas.microsoft.com/office/2006/metadata/properties" xmlns:xsi="http://www.w3.org/2001/XMLSchema-instance" xmlns:pc="http://schemas.microsoft.com/office/infopath/2007/PartnerControls">
  <documentManagement>
    <TaxCatchAll xmlns="ad2e9ad2-38b0-4b2b-a771-3ca98dc4e31f" xsi:nil="true"/>
    <lcf76f155ced4ddcb4097134ff3c332f xmlns="e5e58b11-f745-45e3-9bae-2ebf80225d14">
      <Terms xmlns="http://schemas.microsoft.com/office/infopath/2007/PartnerControls"/>
    </lcf76f155ced4ddcb4097134ff3c332f>
    <Receivedfromtheclient xmlns="e5e58b11-f745-45e3-9bae-2ebf80225d14" xsi:nil="true"/>
  </documentManagement>
</p:properties>
</file>

<file path=customXml/item4.xml><?xml version="1.0" encoding="utf-8"?>
<VariableList UniqueId="4ef7302c-c139-4f0d-9fda-63d32ae0521f" Name="AD_HOC" ContentType="XML" MajorVersion="0" MinorVersion="1" isLocalCopy="False" IsBaseObject="False" DataSourceId="443bc617-16aa-4e43-98aa-451fa205de5d" DataSourceMajorVersion="0" DataSourceMinorVersion="1"/>
</file>

<file path=customXml/item5.xml><?xml version="1.0" encoding="utf-8"?>
<VariableListDefinition name="System" displayName="System" id="73c440ac-4fb7-44bd-af67-696948a75349" isdomainofvalue="False" dataSourceId="a3aa2b2e-27fd-4d6e-8e56-c2fd3908500c"/>
</file>

<file path=customXml/item6.xml><?xml version="1.0" encoding="utf-8"?>
<VariableList UniqueId="73c440ac-4fb7-44bd-af67-696948a75349" Name="System" ContentType="XML" MajorVersion="0" MinorVersion="1" isLocalCopy="False" IsBaseObject="False" DataSourceId="a3aa2b2e-27fd-4d6e-8e56-c2fd3908500c" DataSourceMajorVersion="0" DataSourceMinorVersion="1"/>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VariableList UniqueId="14cd589e-2712-40b3-8e3f-f283d5077f66" Name="Computed" ContentType="XML" MajorVersion="0" MinorVersion="1" isLocalCopy="False" IsBaseObject="False" DataSourceId="f7988487-911b-43f0-b42c-da088803dc97" DataSourceMajorVersion="0" DataSourceMinorVersion="1"/>
</file>

<file path=customXml/item9.xml><?xml version="1.0" encoding="utf-8"?>
<ct:contentTypeSchema xmlns:ct="http://schemas.microsoft.com/office/2006/metadata/contentType" xmlns:ma="http://schemas.microsoft.com/office/2006/metadata/properties/metaAttributes" ct:_="" ma:_="" ma:contentTypeName="Document" ma:contentTypeID="0x0101004C78CE09F451044085BD20AE26165FED" ma:contentTypeVersion="19" ma:contentTypeDescription="Create a new document." ma:contentTypeScope="" ma:versionID="851b3cddbf9502627de8257e62c54fe5">
  <xsd:schema xmlns:xsd="http://www.w3.org/2001/XMLSchema" xmlns:xs="http://www.w3.org/2001/XMLSchema" xmlns:p="http://schemas.microsoft.com/office/2006/metadata/properties" xmlns:ns2="e5e58b11-f745-45e3-9bae-2ebf80225d14" xmlns:ns3="ad2e9ad2-38b0-4b2b-a771-3ca98dc4e31f" targetNamespace="http://schemas.microsoft.com/office/2006/metadata/properties" ma:root="true" ma:fieldsID="b24b61371ea228f2eb09102cc88ee534" ns2:_="" ns3:_="">
    <xsd:import namespace="e5e58b11-f745-45e3-9bae-2ebf80225d14"/>
    <xsd:import namespace="ad2e9ad2-38b0-4b2b-a771-3ca98dc4e3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Receivedfromtheclient"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e58b11-f745-45e3-9bae-2ebf80225d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fa8fefb-ed0e-4221-9c26-4a6e70b36b60" ma:termSetId="09814cd3-568e-fe90-9814-8d621ff8fb84" ma:anchorId="fba54fb3-c3e1-fe81-a776-ca4b69148c4d" ma:open="true" ma:isKeyword="false">
      <xsd:complexType>
        <xsd:sequence>
          <xsd:element ref="pc:Terms" minOccurs="0" maxOccurs="1"/>
        </xsd:sequence>
      </xsd:complexType>
    </xsd:element>
    <xsd:element name="Receivedfromtheclient" ma:index="24" nillable="true" ma:displayName="Info" ma:format="Dropdown" ma:internalName="Receivedfromtheclient">
      <xsd:simpleType>
        <xsd:restriction base="dms:Text">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2e9ad2-38b0-4b2b-a771-3ca98dc4e3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1f2dbb6-e95f-4679-99e3-73a6037aa878}" ma:internalName="TaxCatchAll" ma:showField="CatchAllData" ma:web="ad2e9ad2-38b0-4b2b-a771-3ca98dc4e3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0D812C-F93A-439B-B02E-4B133596EFBF}">
  <ds:schemaRefs/>
</ds:datastoreItem>
</file>

<file path=customXml/itemProps10.xml><?xml version="1.0" encoding="utf-8"?>
<ds:datastoreItem xmlns:ds="http://schemas.openxmlformats.org/officeDocument/2006/customXml" ds:itemID="{E9490D80-338A-43F9-8E65-65E6A49BC007}">
  <ds:schemaRefs/>
</ds:datastoreItem>
</file>

<file path=customXml/itemProps2.xml><?xml version="1.0" encoding="utf-8"?>
<ds:datastoreItem xmlns:ds="http://schemas.openxmlformats.org/officeDocument/2006/customXml" ds:itemID="{332760DA-800C-4687-849B-39C4E79875B6}">
  <ds:schemaRefs/>
</ds:datastoreItem>
</file>

<file path=customXml/itemProps3.xml><?xml version="1.0" encoding="utf-8"?>
<ds:datastoreItem xmlns:ds="http://schemas.openxmlformats.org/officeDocument/2006/customXml" ds:itemID="{4F6B845A-D588-47BE-B2F9-175DAB57DA04}">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ad2e9ad2-38b0-4b2b-a771-3ca98dc4e31f"/>
    <ds:schemaRef ds:uri="e5e58b11-f745-45e3-9bae-2ebf80225d14"/>
    <ds:schemaRef ds:uri="http://www.w3.org/XML/1998/namespace"/>
  </ds:schemaRefs>
</ds:datastoreItem>
</file>

<file path=customXml/itemProps4.xml><?xml version="1.0" encoding="utf-8"?>
<ds:datastoreItem xmlns:ds="http://schemas.openxmlformats.org/officeDocument/2006/customXml" ds:itemID="{49071E8F-EE4C-489B-A997-EB5D06384807}">
  <ds:schemaRefs/>
</ds:datastoreItem>
</file>

<file path=customXml/itemProps5.xml><?xml version="1.0" encoding="utf-8"?>
<ds:datastoreItem xmlns:ds="http://schemas.openxmlformats.org/officeDocument/2006/customXml" ds:itemID="{EDAC3328-CD69-49BD-B82C-6EBB756F8796}">
  <ds:schemaRefs/>
</ds:datastoreItem>
</file>

<file path=customXml/itemProps6.xml><?xml version="1.0" encoding="utf-8"?>
<ds:datastoreItem xmlns:ds="http://schemas.openxmlformats.org/officeDocument/2006/customXml" ds:itemID="{0C754B8B-6ACC-4049-82E2-49FB5603E036}">
  <ds:schemaRefs/>
</ds:datastoreItem>
</file>

<file path=customXml/itemProps7.xml><?xml version="1.0" encoding="utf-8"?>
<ds:datastoreItem xmlns:ds="http://schemas.openxmlformats.org/officeDocument/2006/customXml" ds:itemID="{60D7CDD8-505A-477D-8031-870066E7F5A1}">
  <ds:schemaRefs>
    <ds:schemaRef ds:uri="http://schemas.microsoft.com/sharepoint/v3/contenttype/forms"/>
  </ds:schemaRefs>
</ds:datastoreItem>
</file>

<file path=customXml/itemProps8.xml><?xml version="1.0" encoding="utf-8"?>
<ds:datastoreItem xmlns:ds="http://schemas.openxmlformats.org/officeDocument/2006/customXml" ds:itemID="{44A274F7-658B-4938-BD2A-BAF41A4959A7}">
  <ds:schemaRefs/>
</ds:datastoreItem>
</file>

<file path=customXml/itemProps9.xml><?xml version="1.0" encoding="utf-8"?>
<ds:datastoreItem xmlns:ds="http://schemas.openxmlformats.org/officeDocument/2006/customXml" ds:itemID="{648B50D7-4A32-46FA-A8DA-1F3F8FC98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e58b11-f745-45e3-9bae-2ebf80225d14"/>
    <ds:schemaRef ds:uri="ad2e9ad2-38b0-4b2b-a771-3ca98dc4e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UpSlideTemplate</Template>
  <TotalTime>0</TotalTime>
  <Words>6736</Words>
  <Application>Microsoft Office PowerPoint</Application>
  <PresentationFormat>Affichage à l'écran (4:3)</PresentationFormat>
  <Paragraphs>476</Paragraphs>
  <Slides>37</Slides>
  <Notes>27</Notes>
  <HiddenSlides>0</HiddenSlides>
  <MMClips>0</MMClips>
  <ScaleCrop>false</ScaleCrop>
  <HeadingPairs>
    <vt:vector size="8" baseType="variant">
      <vt:variant>
        <vt:lpstr>Polices utilisées</vt:lpstr>
      </vt:variant>
      <vt:variant>
        <vt:i4>10</vt:i4>
      </vt:variant>
      <vt:variant>
        <vt:lpstr>Thème</vt:lpstr>
      </vt:variant>
      <vt:variant>
        <vt:i4>4</vt:i4>
      </vt:variant>
      <vt:variant>
        <vt:lpstr>Serveurs OLE incorporés</vt:lpstr>
      </vt:variant>
      <vt:variant>
        <vt:i4>1</vt:i4>
      </vt:variant>
      <vt:variant>
        <vt:lpstr>Titres des diapositives</vt:lpstr>
      </vt:variant>
      <vt:variant>
        <vt:i4>37</vt:i4>
      </vt:variant>
    </vt:vector>
  </HeadingPairs>
  <TitlesOfParts>
    <vt:vector size="52" baseType="lpstr">
      <vt:lpstr>CambriaMath</vt:lpstr>
      <vt:lpstr>Noto Sans</vt:lpstr>
      <vt:lpstr>Noto Sans Med</vt:lpstr>
      <vt:lpstr>Arial</vt:lpstr>
      <vt:lpstr>Arial Black</vt:lpstr>
      <vt:lpstr>Calibri</vt:lpstr>
      <vt:lpstr>Garamond</vt:lpstr>
      <vt:lpstr>Segoe UI Light</vt:lpstr>
      <vt:lpstr>Symbol</vt:lpstr>
      <vt:lpstr>Wingdings</vt:lpstr>
      <vt:lpstr>Amundi EN</vt:lpstr>
      <vt:lpstr>UpSlide Table Of Content Master (do not edit)</vt:lpstr>
      <vt:lpstr>1_Thème1</vt:lpstr>
      <vt:lpstr>2_Thème1</vt:lpstr>
      <vt:lpstr>Microsoft Excel Worksheet</vt:lpstr>
      <vt:lpstr>Gamme Amundi Label ISR UCITS ETF </vt:lpstr>
      <vt:lpstr>Sommaire</vt:lpstr>
      <vt:lpstr>Présentation PowerPoint</vt:lpstr>
      <vt:lpstr>Principes généraux du Label ISR dite « V3 »</vt:lpstr>
      <vt:lpstr>Amundi Label ISR : les blocs essentiels d’un portefeuille diversifié*, répondant aux nouvelles exigences du Label</vt:lpstr>
      <vt:lpstr>Notre gamme d’ETF Amundi Label ISR en bref</vt:lpstr>
      <vt:lpstr>Stratégie d’investissement</vt:lpstr>
      <vt:lpstr>Focus sur les exclusions normatives et sectorielles </vt:lpstr>
      <vt:lpstr>Présentation PowerPoint</vt:lpstr>
      <vt:lpstr>Définition et sources des indicateurs</vt:lpstr>
      <vt:lpstr>Amundi Label ISR Actions Europe UCITS ETF</vt:lpstr>
      <vt:lpstr>Amundi Label ISR Actions Monde UCITS ETF</vt:lpstr>
      <vt:lpstr>Amundi Label ISR Actions USA UCITS ETF</vt:lpstr>
      <vt:lpstr>Amundi Label ISR Actions Japon UCITS ETF</vt:lpstr>
      <vt:lpstr>Amundi Label ISR Crédit EUR UCITS ETF</vt:lpstr>
      <vt:lpstr>Amundi Label ISR Crédit USD UCITS ETF</vt:lpstr>
      <vt:lpstr>Présentation PowerPoint</vt:lpstr>
      <vt:lpstr>Rapport Principales Incidences Négatives</vt:lpstr>
      <vt:lpstr>Présentation PowerPoint</vt:lpstr>
      <vt:lpstr>Rapports de vote</vt:lpstr>
      <vt:lpstr>Présentation PowerPoint</vt:lpstr>
      <vt:lpstr>Rapport d’engagement (1)</vt:lpstr>
      <vt:lpstr>Rapport d’engagement (2)</vt:lpstr>
      <vt:lpstr>Rapport d’engagement (3) : Actions d’engagement collectives</vt:lpstr>
      <vt:lpstr>Présentation PowerPoint</vt:lpstr>
      <vt:lpstr>Plans de Transition Climatiques (1) – Exigences V3</vt:lpstr>
      <vt:lpstr>Plans de Transition Climatiques (2) – Méthodologie Score de Transition </vt:lpstr>
      <vt:lpstr>Plans de Transition Climatiques (3) – Méthodologie Score de Transition</vt:lpstr>
      <vt:lpstr>Plans de Transition Climatiques (4) – Gouvernance</vt:lpstr>
      <vt:lpstr>Plans de Transition Climatiques (5) - Reporting </vt:lpstr>
      <vt:lpstr>Présentation PowerPoint</vt:lpstr>
      <vt:lpstr>Informations sur les fournisseurs des indicateurs de référence</vt:lpstr>
      <vt:lpstr>Principaux risques des ETF Amundi</vt:lpstr>
      <vt:lpstr>Les risques liés à l’investissement</vt:lpstr>
      <vt:lpstr>Informations importantes (1/3)</vt:lpstr>
      <vt:lpstr>Informations importantes (2/3)</vt:lpstr>
      <vt:lpstr>Informations importantes (3/3)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Amundi Label ISR UCITS ETF</dc:title>
  <dc:creator>moulin</dc:creator>
  <cp:lastModifiedBy>Dornier Fabien (AMUNDI)</cp:lastModifiedBy>
  <cp:revision>302</cp:revision>
  <dcterms:created xsi:type="dcterms:W3CDTF">2024-09-25T15:14:29Z</dcterms:created>
  <dcterms:modified xsi:type="dcterms:W3CDTF">2025-10-08T07:42:08Z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0x0101004C78CE09F451044085BD20AE26165FED</vt:lpwstr>
  </property>
  <property fmtid="{D5CDD505-2E9C-101B-9397-08002B2CF9AE}" pid="3" name="MediaServiceImageTags">
    <vt:lpwstr/>
  </property>
  <property fmtid="{D5CDD505-2E9C-101B-9397-08002B2CF9AE}" pid="4" name="MSIP_Label_6ac45191-74e4-40a9-a4c5-ab5c9391e33a_Enabled">
    <vt:lpwstr>true</vt:lpwstr>
  </property>
  <property fmtid="{D5CDD505-2E9C-101B-9397-08002B2CF9AE}" pid="5" name="MSIP_Label_6ac45191-74e4-40a9-a4c5-ab5c9391e33a_SetDate">
    <vt:lpwstr>2024-09-25T15:14:29Z</vt:lpwstr>
  </property>
  <property fmtid="{D5CDD505-2E9C-101B-9397-08002B2CF9AE}" pid="6" name="MSIP_Label_6ac45191-74e4-40a9-a4c5-ab5c9391e33a_Method">
    <vt:lpwstr>Standard</vt:lpwstr>
  </property>
  <property fmtid="{D5CDD505-2E9C-101B-9397-08002B2CF9AE}" pid="7" name="MSIP_Label_6ac45191-74e4-40a9-a4c5-ab5c9391e33a_Name">
    <vt:lpwstr>Internal Data</vt:lpwstr>
  </property>
  <property fmtid="{D5CDD505-2E9C-101B-9397-08002B2CF9AE}" pid="8" name="MSIP_Label_6ac45191-74e4-40a9-a4c5-ab5c9391e33a_SiteId">
    <vt:lpwstr>a5c34232-eadc-4609-bff3-dd6fcdae3fe2</vt:lpwstr>
  </property>
  <property fmtid="{D5CDD505-2E9C-101B-9397-08002B2CF9AE}" pid="9" name="MSIP_Label_6ac45191-74e4-40a9-a4c5-ab5c9391e33a_ActionId">
    <vt:lpwstr>a2629412-1757-4724-84c4-e38840c1c1df</vt:lpwstr>
  </property>
  <property fmtid="{D5CDD505-2E9C-101B-9397-08002B2CF9AE}" pid="10" name="MSIP_Label_6ac45191-74e4-40a9-a4c5-ab5c9391e33a_ContentBits">
    <vt:lpwstr>0</vt:lpwstr>
  </property>
  <property fmtid="{D5CDD505-2E9C-101B-9397-08002B2CF9AE}" pid="11" name="_AdHocReviewCycleID">
    <vt:i4>1456971677</vt:i4>
  </property>
  <property fmtid="{D5CDD505-2E9C-101B-9397-08002B2CF9AE}" pid="12" name="_NewReviewCycle">
    <vt:lpwstr/>
  </property>
  <property fmtid="{D5CDD505-2E9C-101B-9397-08002B2CF9AE}" pid="13" name="_EmailSubject">
    <vt:lpwstr>Label ISR V3 - Note méthodologique plans de transition</vt:lpwstr>
  </property>
  <property fmtid="{D5CDD505-2E9C-101B-9397-08002B2CF9AE}" pid="14" name="_AuthorEmail">
    <vt:lpwstr>benjamin.duval@amundi.com</vt:lpwstr>
  </property>
  <property fmtid="{D5CDD505-2E9C-101B-9397-08002B2CF9AE}" pid="15" name="_AuthorEmailDisplayName">
    <vt:lpwstr>Duval Benjamin (AMUNDI)</vt:lpwstr>
  </property>
  <property fmtid="{D5CDD505-2E9C-101B-9397-08002B2CF9AE}" pid="16" name="_PreviousAdHocReviewCycleID">
    <vt:i4>2108996864</vt:i4>
  </property>
</Properties>
</file>